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87" r:id="rId2"/>
    <p:sldId id="257" r:id="rId3"/>
    <p:sldId id="258" r:id="rId4"/>
    <p:sldId id="279" r:id="rId5"/>
    <p:sldId id="280" r:id="rId6"/>
    <p:sldId id="286" r:id="rId7"/>
    <p:sldId id="291" r:id="rId8"/>
    <p:sldId id="296" r:id="rId9"/>
    <p:sldId id="295" r:id="rId10"/>
    <p:sldId id="297" r:id="rId11"/>
    <p:sldId id="292" r:id="rId12"/>
    <p:sldId id="288" r:id="rId13"/>
    <p:sldId id="289" r:id="rId14"/>
    <p:sldId id="293" r:id="rId15"/>
    <p:sldId id="294" r:id="rId16"/>
    <p:sldId id="298" r:id="rId17"/>
    <p:sldId id="299" r:id="rId18"/>
    <p:sldId id="300" r:id="rId19"/>
    <p:sldId id="301" r:id="rId20"/>
    <p:sldId id="302" r:id="rId21"/>
    <p:sldId id="303" r:id="rId22"/>
    <p:sldId id="304" r:id="rId23"/>
    <p:sldId id="305" r:id="rId24"/>
    <p:sldId id="306" r:id="rId25"/>
    <p:sldId id="277" r:id="rId26"/>
  </p:sldIdLst>
  <p:sldSz cx="9144000" cy="5143500" type="screen16x9"/>
  <p:notesSz cx="6858000" cy="9144000"/>
  <p:embeddedFontLst>
    <p:embeddedFont>
      <p:font typeface="Montserrat"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9E3DD6-A4B2-491B-A0BE-02FD0CA579E1}">
  <a:tblStyle styleId="{489E3DD6-A4B2-491B-A0BE-02FD0CA579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451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a:spLocks noGrp="1"/>
          </p:cNvSpPr>
          <p:nvPr>
            <p:ph type="ctrTitle"/>
          </p:nvPr>
        </p:nvSpPr>
        <p:spPr>
          <a:xfrm>
            <a:off x="1139200" y="645550"/>
            <a:ext cx="6865800" cy="1926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434950"/>
            <a:ext cx="7131300" cy="27801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0"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443000"/>
            <a:ext cx="3461400" cy="27645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7"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458421"/>
            <a:ext cx="2298600" cy="2855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p:cSld name="TITLE_ONLY_1">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2" name="Google Shape;52;p9"/>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p:nvPr/>
        </p:nvSpPr>
        <p:spPr>
          <a:xfrm>
            <a:off x="-25" y="3825189"/>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0"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 name="Google Shape;56;p10"/>
          <p:cNvSpPr txBox="1">
            <a:spLocks noGrp="1"/>
          </p:cNvSpPr>
          <p:nvPr>
            <p:ph type="body" idx="1"/>
          </p:nvPr>
        </p:nvSpPr>
        <p:spPr>
          <a:xfrm>
            <a:off x="782250" y="3825200"/>
            <a:ext cx="7609200" cy="671400"/>
          </a:xfrm>
          <a:prstGeom prst="rect">
            <a:avLst/>
          </a:prstGeom>
        </p:spPr>
        <p:txBody>
          <a:bodyPr spcFirstLastPara="1" wrap="square" lIns="91425" tIns="91425" rIns="91425" bIns="91425" anchor="ctr" anchorCtr="0"/>
          <a:lstStyle>
            <a:lvl1pPr marL="457200" lvl="0" indent="-228600">
              <a:spcBef>
                <a:spcPts val="360"/>
              </a:spcBef>
              <a:spcAft>
                <a:spcPts val="0"/>
              </a:spcAft>
              <a:buClr>
                <a:srgbClr val="FFFFFF"/>
              </a:buClr>
              <a:buSzPts val="1400"/>
              <a:buNone/>
              <a:defRPr sz="1400">
                <a:solidFill>
                  <a:srgbClr val="FFFFFF"/>
                </a:solidFill>
              </a:defRPr>
            </a:lvl1pPr>
          </a:lstStyle>
          <a:p>
            <a:endParaRPr/>
          </a:p>
        </p:txBody>
      </p:sp>
      <p:sp>
        <p:nvSpPr>
          <p:cNvPr id="57" name="Google Shape;57;p10"/>
          <p:cNvSpPr txBox="1">
            <a:spLocks noGrp="1"/>
          </p:cNvSpPr>
          <p:nvPr>
            <p:ph type="sldNum" idx="12"/>
          </p:nvPr>
        </p:nvSpPr>
        <p:spPr>
          <a:xfrm>
            <a:off x="7842625" y="648725"/>
            <a:ext cx="548700" cy="414600"/>
          </a:xfrm>
          <a:prstGeom prst="rect">
            <a:avLst/>
          </a:prstGeom>
        </p:spPr>
        <p:txBody>
          <a:bodyPr spcFirstLastPara="1" wrap="square" lIns="91425" tIns="91425" rIns="91425" bIns="91425" anchor="b" anchorCtr="0">
            <a:noAutofit/>
          </a:bodyPr>
          <a:lstStyle>
            <a:lvl1pPr lvl="0">
              <a:buNone/>
              <a:defRPr>
                <a:solidFill>
                  <a:srgbClr val="00BEF2"/>
                </a:solidFill>
              </a:defRPr>
            </a:lvl1pPr>
            <a:lvl2pPr lvl="1">
              <a:buNone/>
              <a:defRPr>
                <a:solidFill>
                  <a:srgbClr val="00BEF2"/>
                </a:solidFill>
              </a:defRPr>
            </a:lvl2pPr>
            <a:lvl3pPr lvl="2">
              <a:buNone/>
              <a:defRPr>
                <a:solidFill>
                  <a:srgbClr val="00BEF2"/>
                </a:solidFill>
              </a:defRPr>
            </a:lvl3pPr>
            <a:lvl4pPr lvl="3">
              <a:buNone/>
              <a:defRPr>
                <a:solidFill>
                  <a:srgbClr val="00BEF2"/>
                </a:solidFill>
              </a:defRPr>
            </a:lvl4pPr>
            <a:lvl5pPr lvl="4">
              <a:buNone/>
              <a:defRPr>
                <a:solidFill>
                  <a:srgbClr val="00BEF2"/>
                </a:solidFill>
              </a:defRPr>
            </a:lvl5pPr>
            <a:lvl6pPr lvl="5">
              <a:buNone/>
              <a:defRPr>
                <a:solidFill>
                  <a:srgbClr val="00BEF2"/>
                </a:solidFill>
              </a:defRPr>
            </a:lvl6pPr>
            <a:lvl7pPr lvl="6">
              <a:buNone/>
              <a:defRPr>
                <a:solidFill>
                  <a:srgbClr val="00BEF2"/>
                </a:solidFill>
              </a:defRPr>
            </a:lvl7pPr>
            <a:lvl8pPr lvl="7">
              <a:buNone/>
              <a:defRPr>
                <a:solidFill>
                  <a:srgbClr val="00BEF2"/>
                </a:solidFill>
              </a:defRPr>
            </a:lvl8pPr>
            <a:lvl9pPr lvl="8">
              <a:buNone/>
              <a:defRPr>
                <a:solidFill>
                  <a:srgbClr val="00BEF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rgbClr val="00B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1"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rgbClr val="FFFFFF"/>
                </a:solidFill>
                <a:latin typeface="Montserrat"/>
                <a:ea typeface="Montserrat"/>
                <a:cs typeface="Montserrat"/>
                <a:sym typeface="Montserrat"/>
              </a:defRPr>
            </a:lvl1pPr>
            <a:lvl2pPr lvl="1" algn="r">
              <a:buNone/>
              <a:defRPr sz="1200">
                <a:solidFill>
                  <a:srgbClr val="FFFFFF"/>
                </a:solidFill>
                <a:latin typeface="Montserrat"/>
                <a:ea typeface="Montserrat"/>
                <a:cs typeface="Montserrat"/>
                <a:sym typeface="Montserrat"/>
              </a:defRPr>
            </a:lvl2pPr>
            <a:lvl3pPr lvl="2" algn="r">
              <a:buNone/>
              <a:defRPr sz="1200">
                <a:solidFill>
                  <a:srgbClr val="FFFFFF"/>
                </a:solidFill>
                <a:latin typeface="Montserrat"/>
                <a:ea typeface="Montserrat"/>
                <a:cs typeface="Montserrat"/>
                <a:sym typeface="Montserrat"/>
              </a:defRPr>
            </a:lvl3pPr>
            <a:lvl4pPr lvl="3" algn="r">
              <a:buNone/>
              <a:defRPr sz="1200">
                <a:solidFill>
                  <a:srgbClr val="FFFFFF"/>
                </a:solidFill>
                <a:latin typeface="Montserrat"/>
                <a:ea typeface="Montserrat"/>
                <a:cs typeface="Montserrat"/>
                <a:sym typeface="Montserrat"/>
              </a:defRPr>
            </a:lvl4pPr>
            <a:lvl5pPr lvl="4" algn="r">
              <a:buNone/>
              <a:defRPr sz="1200">
                <a:solidFill>
                  <a:srgbClr val="FFFFFF"/>
                </a:solidFill>
                <a:latin typeface="Montserrat"/>
                <a:ea typeface="Montserrat"/>
                <a:cs typeface="Montserrat"/>
                <a:sym typeface="Montserrat"/>
              </a:defRPr>
            </a:lvl5pPr>
            <a:lvl6pPr lvl="5" algn="r">
              <a:buNone/>
              <a:defRPr sz="1200">
                <a:solidFill>
                  <a:srgbClr val="FFFFFF"/>
                </a:solidFill>
                <a:latin typeface="Montserrat"/>
                <a:ea typeface="Montserrat"/>
                <a:cs typeface="Montserrat"/>
                <a:sym typeface="Montserrat"/>
              </a:defRPr>
            </a:lvl6pPr>
            <a:lvl7pPr lvl="6" algn="r">
              <a:buNone/>
              <a:defRPr sz="1200">
                <a:solidFill>
                  <a:srgbClr val="FFFFFF"/>
                </a:solidFill>
                <a:latin typeface="Montserrat"/>
                <a:ea typeface="Montserrat"/>
                <a:cs typeface="Montserrat"/>
                <a:sym typeface="Montserrat"/>
              </a:defRPr>
            </a:lvl7pPr>
            <a:lvl8pPr lvl="7" algn="r">
              <a:buNone/>
              <a:defRPr sz="1200">
                <a:solidFill>
                  <a:srgbClr val="FFFFFF"/>
                </a:solidFill>
                <a:latin typeface="Montserrat"/>
                <a:ea typeface="Montserrat"/>
                <a:cs typeface="Montserrat"/>
                <a:sym typeface="Montserrat"/>
              </a:defRPr>
            </a:lvl8pPr>
            <a:lvl9pPr lvl="8" algn="r">
              <a:buNone/>
              <a:defRPr sz="1200">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62454-DAA6-422F-8C62-626024F2B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6" name="Text Placeholder 3">
            <a:extLst>
              <a:ext uri="{FF2B5EF4-FFF2-40B4-BE49-F238E27FC236}">
                <a16:creationId xmlns:a16="http://schemas.microsoft.com/office/drawing/2014/main" id="{FE06B5A8-A330-49C7-9814-607EE6567AC8}"/>
              </a:ext>
            </a:extLst>
          </p:cNvPr>
          <p:cNvSpPr>
            <a:spLocks noGrp="1"/>
          </p:cNvSpPr>
          <p:nvPr>
            <p:ph type="body" idx="1"/>
          </p:nvPr>
        </p:nvSpPr>
        <p:spPr>
          <a:xfrm>
            <a:off x="1009650" y="1320126"/>
            <a:ext cx="7132638" cy="2886750"/>
          </a:xfrm>
        </p:spPr>
        <p:txBody>
          <a:bodyPr/>
          <a:lstStyle/>
          <a:p>
            <a:pPr marL="76200" indent="0" algn="ctr">
              <a:buNone/>
            </a:pPr>
            <a:r>
              <a:rPr lang="en-US" b="1" dirty="0">
                <a:latin typeface="Times New Roman" pitchFamily="18" charset="0"/>
                <a:cs typeface="Times New Roman" pitchFamily="18" charset="0"/>
              </a:rPr>
              <a:t>HƯỚNG DẪN</a:t>
            </a:r>
          </a:p>
          <a:p>
            <a:pPr marL="76200" indent="0" algn="ctr">
              <a:buNone/>
            </a:pPr>
            <a:endParaRPr lang="en-US" b="1" dirty="0">
              <a:latin typeface="Times New Roman" pitchFamily="18" charset="0"/>
              <a:cs typeface="Times New Roman" pitchFamily="18" charset="0"/>
            </a:endParaRPr>
          </a:p>
          <a:p>
            <a:pPr marL="76200" indent="0" algn="ctr">
              <a:buNone/>
            </a:pPr>
            <a:r>
              <a:rPr lang="en-US" b="1" dirty="0">
                <a:latin typeface="Times New Roman" pitchFamily="18" charset="0"/>
                <a:cs typeface="Times New Roman" pitchFamily="18" charset="0"/>
              </a:rPr>
              <a:t>TRIỂN KHAI MÔ HÌNH DỊCH VỤ CÔNG TÁC XÃ</a:t>
            </a:r>
            <a:r>
              <a:rPr lang="vi-VN" b="1" dirty="0">
                <a:latin typeface="Times New Roman" pitchFamily="18" charset="0"/>
                <a:cs typeface="Times New Roman" pitchFamily="18" charset="0"/>
              </a:rPr>
              <a:t> HỘI </a:t>
            </a:r>
            <a:endParaRPr lang="en-US" b="1" dirty="0">
              <a:latin typeface="Times New Roman" pitchFamily="18" charset="0"/>
              <a:cs typeface="Times New Roman" pitchFamily="18" charset="0"/>
            </a:endParaRPr>
          </a:p>
          <a:p>
            <a:pPr marL="76200" indent="0" algn="ctr">
              <a:buNone/>
            </a:pPr>
            <a:r>
              <a:rPr lang="vi-VN" b="1" dirty="0">
                <a:latin typeface="Times New Roman" pitchFamily="18" charset="0"/>
                <a:cs typeface="Times New Roman" pitchFamily="18" charset="0"/>
              </a:rPr>
              <a:t>TRONG TRƯỜNG HỌC</a:t>
            </a:r>
            <a:endParaRPr lang="en-US" b="1" dirty="0">
              <a:latin typeface="Times New Roman" pitchFamily="18" charset="0"/>
              <a:cs typeface="Times New Roman" pitchFamily="18" charset="0"/>
            </a:endParaRPr>
          </a:p>
          <a:p>
            <a:pPr algn="ctr"/>
            <a:endParaRPr lang="en-US" dirty="0"/>
          </a:p>
          <a:p>
            <a:pPr algn="ctr"/>
            <a:endParaRPr lang="en-US" b="1" dirty="0">
              <a:solidFill>
                <a:srgbClr val="FF0000"/>
              </a:solidFill>
            </a:endParaRPr>
          </a:p>
        </p:txBody>
      </p:sp>
    </p:spTree>
    <p:extLst>
      <p:ext uri="{BB962C8B-B14F-4D97-AF65-F5344CB8AC3E}">
        <p14:creationId xmlns:p14="http://schemas.microsoft.com/office/powerpoint/2010/main" val="104699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788A-52BB-48B7-8786-84F7F2A8DFB6}"/>
              </a:ext>
            </a:extLst>
          </p:cNvPr>
          <p:cNvSpPr>
            <a:spLocks noGrp="1"/>
          </p:cNvSpPr>
          <p:nvPr>
            <p:ph type="title"/>
          </p:nvPr>
        </p:nvSpPr>
        <p:spPr/>
        <p:txBody>
          <a:bodyPr/>
          <a:lstStyle/>
          <a:p>
            <a:r>
              <a:rPr lang="en-US" dirty="0"/>
              <a:t>Ai </a:t>
            </a:r>
            <a:r>
              <a:rPr lang="en-US" dirty="0" err="1"/>
              <a:t>làm</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trong</a:t>
            </a:r>
            <a:r>
              <a:rPr lang="en-US" dirty="0"/>
              <a:t> </a:t>
            </a:r>
            <a:r>
              <a:rPr lang="en-US" dirty="0" err="1"/>
              <a:t>trường</a:t>
            </a:r>
            <a:r>
              <a:rPr lang="en-US" dirty="0"/>
              <a:t> </a:t>
            </a:r>
            <a:r>
              <a:rPr lang="en-US" dirty="0" err="1"/>
              <a:t>học</a:t>
            </a:r>
            <a:endParaRPr lang="en-US" dirty="0"/>
          </a:p>
        </p:txBody>
      </p:sp>
      <p:sp>
        <p:nvSpPr>
          <p:cNvPr id="3" name="Text Placeholder 2">
            <a:extLst>
              <a:ext uri="{FF2B5EF4-FFF2-40B4-BE49-F238E27FC236}">
                <a16:creationId xmlns:a16="http://schemas.microsoft.com/office/drawing/2014/main" id="{8680A59E-B7D8-4290-AA68-ED01BE9544A3}"/>
              </a:ext>
            </a:extLst>
          </p:cNvPr>
          <p:cNvSpPr>
            <a:spLocks noGrp="1"/>
          </p:cNvSpPr>
          <p:nvPr>
            <p:ph type="body" idx="1"/>
          </p:nvPr>
        </p:nvSpPr>
        <p:spPr/>
        <p:txBody>
          <a:bodyPr/>
          <a:lstStyle/>
          <a:p>
            <a:pPr>
              <a:buFontTx/>
              <a:buChar char="-"/>
            </a:pPr>
            <a:r>
              <a:rPr lang="en-US" dirty="0" err="1"/>
              <a:t>Giáo</a:t>
            </a:r>
            <a:r>
              <a:rPr lang="en-US" dirty="0"/>
              <a:t> </a:t>
            </a:r>
            <a:r>
              <a:rPr lang="en-US" dirty="0" err="1"/>
              <a:t>viên</a:t>
            </a:r>
            <a:r>
              <a:rPr lang="en-US" dirty="0"/>
              <a:t>; </a:t>
            </a:r>
            <a:r>
              <a:rPr lang="en-US" dirty="0" err="1"/>
              <a:t>Giáo</a:t>
            </a:r>
            <a:r>
              <a:rPr lang="en-US" dirty="0"/>
              <a:t> </a:t>
            </a:r>
            <a:r>
              <a:rPr lang="en-US" dirty="0" err="1"/>
              <a:t>viên</a:t>
            </a:r>
            <a:r>
              <a:rPr lang="en-US" dirty="0"/>
              <a:t> </a:t>
            </a:r>
            <a:r>
              <a:rPr lang="en-US" dirty="0" err="1"/>
              <a:t>chủ</a:t>
            </a:r>
            <a:r>
              <a:rPr lang="en-US" dirty="0"/>
              <a:t> </a:t>
            </a:r>
            <a:r>
              <a:rPr lang="en-US" dirty="0" err="1"/>
              <a:t>nhiệm</a:t>
            </a:r>
            <a:endParaRPr lang="en-US" dirty="0"/>
          </a:p>
          <a:p>
            <a:pPr>
              <a:buFontTx/>
              <a:buChar char="-"/>
            </a:pPr>
            <a:r>
              <a:rPr lang="en-US" dirty="0" err="1"/>
              <a:t>Cán</a:t>
            </a:r>
            <a:r>
              <a:rPr lang="en-US" dirty="0"/>
              <a:t> </a:t>
            </a:r>
            <a:r>
              <a:rPr lang="en-US" dirty="0" err="1"/>
              <a:t>bộ</a:t>
            </a:r>
            <a:r>
              <a:rPr lang="en-US" dirty="0"/>
              <a:t> </a:t>
            </a:r>
            <a:r>
              <a:rPr lang="en-US" dirty="0" err="1"/>
              <a:t>quản</a:t>
            </a:r>
            <a:r>
              <a:rPr lang="en-US" dirty="0"/>
              <a:t> </a:t>
            </a:r>
            <a:r>
              <a:rPr lang="en-US" dirty="0" err="1"/>
              <a:t>lý</a:t>
            </a:r>
            <a:r>
              <a:rPr lang="en-US" dirty="0"/>
              <a:t>;</a:t>
            </a:r>
          </a:p>
          <a:p>
            <a:pPr>
              <a:buFontTx/>
              <a:buChar char="-"/>
            </a:pPr>
            <a:r>
              <a:rPr lang="en-US" dirty="0"/>
              <a:t>Cha </a:t>
            </a:r>
            <a:r>
              <a:rPr lang="en-US" dirty="0" err="1"/>
              <a:t>mẹ</a:t>
            </a:r>
            <a:r>
              <a:rPr lang="en-US" dirty="0"/>
              <a:t>, </a:t>
            </a:r>
            <a:r>
              <a:rPr lang="en-US" dirty="0" err="1"/>
              <a:t>học</a:t>
            </a:r>
            <a:r>
              <a:rPr lang="en-US" dirty="0"/>
              <a:t> </a:t>
            </a:r>
            <a:r>
              <a:rPr lang="en-US" dirty="0" err="1"/>
              <a:t>sinh</a:t>
            </a:r>
            <a:endParaRPr lang="en-US" dirty="0"/>
          </a:p>
          <a:p>
            <a:pPr>
              <a:buFontTx/>
              <a:buChar char="-"/>
            </a:pPr>
            <a:r>
              <a:rPr lang="en-US" dirty="0" err="1"/>
              <a:t>Nhân</a:t>
            </a:r>
            <a:r>
              <a:rPr lang="en-US" dirty="0"/>
              <a:t> </a:t>
            </a:r>
            <a:r>
              <a:rPr lang="en-US" dirty="0" err="1"/>
              <a:t>viên</a:t>
            </a:r>
            <a:r>
              <a:rPr lang="en-US" dirty="0"/>
              <a:t> CTXH </a:t>
            </a:r>
            <a:r>
              <a:rPr lang="en-US" dirty="0" err="1"/>
              <a:t>cộng</a:t>
            </a:r>
            <a:r>
              <a:rPr lang="en-US" dirty="0"/>
              <a:t> </a:t>
            </a:r>
            <a:r>
              <a:rPr lang="en-US" dirty="0" err="1"/>
              <a:t>đồng</a:t>
            </a:r>
            <a:endParaRPr lang="en-US" dirty="0"/>
          </a:p>
          <a:p>
            <a:pPr>
              <a:buFontTx/>
              <a:buChar char="-"/>
            </a:pPr>
            <a:r>
              <a:rPr lang="en-US" dirty="0" err="1"/>
              <a:t>Chính</a:t>
            </a:r>
            <a:r>
              <a:rPr lang="en-US" dirty="0"/>
              <a:t> </a:t>
            </a:r>
            <a:r>
              <a:rPr lang="en-US" dirty="0" err="1"/>
              <a:t>quyền</a:t>
            </a:r>
            <a:r>
              <a:rPr lang="en-US" dirty="0"/>
              <a:t> </a:t>
            </a:r>
            <a:r>
              <a:rPr lang="en-US" dirty="0" err="1"/>
              <a:t>địa</a:t>
            </a:r>
            <a:r>
              <a:rPr lang="en-US" dirty="0"/>
              <a:t> </a:t>
            </a:r>
            <a:r>
              <a:rPr lang="en-US" dirty="0" err="1"/>
              <a:t>phương</a:t>
            </a:r>
            <a:r>
              <a:rPr lang="en-US" dirty="0"/>
              <a:t> </a:t>
            </a:r>
            <a:r>
              <a:rPr lang="en-US" dirty="0" err="1"/>
              <a:t>và</a:t>
            </a:r>
            <a:r>
              <a:rPr lang="en-US" dirty="0"/>
              <a:t> </a:t>
            </a:r>
            <a:r>
              <a:rPr lang="en-US" dirty="0" err="1"/>
              <a:t>các</a:t>
            </a:r>
            <a:r>
              <a:rPr lang="en-US" dirty="0"/>
              <a:t> </a:t>
            </a:r>
            <a:r>
              <a:rPr lang="en-US" dirty="0" err="1"/>
              <a:t>tổ</a:t>
            </a:r>
            <a:r>
              <a:rPr lang="en-US" dirty="0"/>
              <a:t> </a:t>
            </a:r>
            <a:r>
              <a:rPr lang="en-US" dirty="0" err="1"/>
              <a:t>chức</a:t>
            </a:r>
            <a:r>
              <a:rPr lang="en-US" dirty="0"/>
              <a:t> </a:t>
            </a:r>
            <a:r>
              <a:rPr lang="en-US" dirty="0" err="1"/>
              <a:t>đoàn</a:t>
            </a:r>
            <a:r>
              <a:rPr lang="en-US" dirty="0"/>
              <a:t> </a:t>
            </a:r>
            <a:r>
              <a:rPr lang="en-US" dirty="0" err="1"/>
              <a:t>thể</a:t>
            </a:r>
            <a:endParaRPr lang="en-US" dirty="0"/>
          </a:p>
        </p:txBody>
      </p:sp>
      <p:sp>
        <p:nvSpPr>
          <p:cNvPr id="4" name="Slide Number Placeholder 3">
            <a:extLst>
              <a:ext uri="{FF2B5EF4-FFF2-40B4-BE49-F238E27FC236}">
                <a16:creationId xmlns:a16="http://schemas.microsoft.com/office/drawing/2014/main" id="{E8FB64AB-7A10-4C4C-8ED2-F6C72AD213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86283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1D16-936E-44A7-B58B-5435788F3E6C}"/>
              </a:ext>
            </a:extLst>
          </p:cNvPr>
          <p:cNvSpPr>
            <a:spLocks noGrp="1"/>
          </p:cNvSpPr>
          <p:nvPr>
            <p:ph type="title"/>
          </p:nvPr>
        </p:nvSpPr>
        <p:spPr/>
        <p:txBody>
          <a:bodyPr/>
          <a:lstStyle/>
          <a:p>
            <a:r>
              <a:rPr lang="en-US" dirty="0">
                <a:solidFill>
                  <a:srgbClr val="FF0000"/>
                </a:solidFill>
              </a:rPr>
              <a:t>HỆ THÔNG TRIỂN KHAI CÔNG TÁC XÃ HỘI TRONG TRƯỜNG HỌC</a:t>
            </a:r>
          </a:p>
        </p:txBody>
      </p:sp>
      <p:sp>
        <p:nvSpPr>
          <p:cNvPr id="4" name="Slide Number Placeholder 3">
            <a:extLst>
              <a:ext uri="{FF2B5EF4-FFF2-40B4-BE49-F238E27FC236}">
                <a16:creationId xmlns:a16="http://schemas.microsoft.com/office/drawing/2014/main" id="{0400549D-FDC5-4155-89B0-A7524AED65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Rectangle: Rounded Corners 4">
            <a:extLst>
              <a:ext uri="{FF2B5EF4-FFF2-40B4-BE49-F238E27FC236}">
                <a16:creationId xmlns:a16="http://schemas.microsoft.com/office/drawing/2014/main" id="{89AC1F54-0EDC-4763-8A23-E5E9BFF25DF1}"/>
              </a:ext>
            </a:extLst>
          </p:cNvPr>
          <p:cNvSpPr/>
          <p:nvPr/>
        </p:nvSpPr>
        <p:spPr>
          <a:xfrm>
            <a:off x="1088571" y="1320125"/>
            <a:ext cx="1759132" cy="67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Bộ</a:t>
            </a:r>
            <a:r>
              <a:rPr lang="en-US" dirty="0"/>
              <a:t> GDĐT</a:t>
            </a:r>
          </a:p>
        </p:txBody>
      </p:sp>
      <p:sp>
        <p:nvSpPr>
          <p:cNvPr id="6" name="Rectangle: Rounded Corners 5">
            <a:extLst>
              <a:ext uri="{FF2B5EF4-FFF2-40B4-BE49-F238E27FC236}">
                <a16:creationId xmlns:a16="http://schemas.microsoft.com/office/drawing/2014/main" id="{C3E4EE26-C5FB-451A-BD7A-7B9406587962}"/>
              </a:ext>
            </a:extLst>
          </p:cNvPr>
          <p:cNvSpPr/>
          <p:nvPr/>
        </p:nvSpPr>
        <p:spPr>
          <a:xfrm>
            <a:off x="3587931" y="1320125"/>
            <a:ext cx="1854926" cy="67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Bộ</a:t>
            </a:r>
            <a:r>
              <a:rPr lang="en-US" dirty="0"/>
              <a:t> LĐTBXH</a:t>
            </a:r>
          </a:p>
        </p:txBody>
      </p:sp>
      <p:sp>
        <p:nvSpPr>
          <p:cNvPr id="7" name="Rectangle: Rounded Corners 6">
            <a:extLst>
              <a:ext uri="{FF2B5EF4-FFF2-40B4-BE49-F238E27FC236}">
                <a16:creationId xmlns:a16="http://schemas.microsoft.com/office/drawing/2014/main" id="{9C11B411-0275-45C6-B74B-0C2F656AB765}"/>
              </a:ext>
            </a:extLst>
          </p:cNvPr>
          <p:cNvSpPr/>
          <p:nvPr/>
        </p:nvSpPr>
        <p:spPr>
          <a:xfrm>
            <a:off x="6008914" y="1320125"/>
            <a:ext cx="1854926" cy="67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UBND </a:t>
            </a:r>
            <a:r>
              <a:rPr lang="en-US" dirty="0" err="1"/>
              <a:t>Các</a:t>
            </a:r>
            <a:r>
              <a:rPr lang="en-US" dirty="0"/>
              <a:t> </a:t>
            </a:r>
            <a:r>
              <a:rPr lang="en-US" dirty="0" err="1"/>
              <a:t>tỉnh</a:t>
            </a:r>
            <a:r>
              <a:rPr lang="en-US" dirty="0"/>
              <a:t>/TP</a:t>
            </a:r>
          </a:p>
        </p:txBody>
      </p:sp>
      <p:cxnSp>
        <p:nvCxnSpPr>
          <p:cNvPr id="9" name="Straight Connector 8">
            <a:extLst>
              <a:ext uri="{FF2B5EF4-FFF2-40B4-BE49-F238E27FC236}">
                <a16:creationId xmlns:a16="http://schemas.microsoft.com/office/drawing/2014/main" id="{73BF521F-42CE-4DFA-AF98-9ACAD118D4B3}"/>
              </a:ext>
            </a:extLst>
          </p:cNvPr>
          <p:cNvCxnSpPr>
            <a:stCxn id="5" idx="3"/>
            <a:endCxn id="6" idx="1"/>
          </p:cNvCxnSpPr>
          <p:nvPr/>
        </p:nvCxnSpPr>
        <p:spPr>
          <a:xfrm>
            <a:off x="2847703" y="1655825"/>
            <a:ext cx="740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9F8B7C-362E-4466-BC40-EAFA42D18802}"/>
              </a:ext>
            </a:extLst>
          </p:cNvPr>
          <p:cNvCxnSpPr>
            <a:stCxn id="6" idx="3"/>
            <a:endCxn id="7" idx="1"/>
          </p:cNvCxnSpPr>
          <p:nvPr/>
        </p:nvCxnSpPr>
        <p:spPr>
          <a:xfrm>
            <a:off x="5442857" y="1655825"/>
            <a:ext cx="56605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761FDC9F-C087-40CA-9543-630D28D02A72}"/>
              </a:ext>
            </a:extLst>
          </p:cNvPr>
          <p:cNvSpPr/>
          <p:nvPr/>
        </p:nvSpPr>
        <p:spPr>
          <a:xfrm>
            <a:off x="1132113" y="2377435"/>
            <a:ext cx="1715590" cy="77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Sở</a:t>
            </a:r>
            <a:r>
              <a:rPr lang="en-US" dirty="0"/>
              <a:t> GDĐT</a:t>
            </a:r>
          </a:p>
        </p:txBody>
      </p:sp>
      <p:sp>
        <p:nvSpPr>
          <p:cNvPr id="13" name="Rectangle: Rounded Corners 12">
            <a:extLst>
              <a:ext uri="{FF2B5EF4-FFF2-40B4-BE49-F238E27FC236}">
                <a16:creationId xmlns:a16="http://schemas.microsoft.com/office/drawing/2014/main" id="{38A5BDDD-D494-4372-BAED-7FB486270CE6}"/>
              </a:ext>
            </a:extLst>
          </p:cNvPr>
          <p:cNvSpPr/>
          <p:nvPr/>
        </p:nvSpPr>
        <p:spPr>
          <a:xfrm>
            <a:off x="3587931" y="2377440"/>
            <a:ext cx="1854926" cy="774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Sở</a:t>
            </a:r>
            <a:r>
              <a:rPr lang="en-US" dirty="0"/>
              <a:t> LĐTBXH</a:t>
            </a:r>
          </a:p>
        </p:txBody>
      </p:sp>
      <p:sp>
        <p:nvSpPr>
          <p:cNvPr id="14" name="Rectangle: Rounded Corners 13">
            <a:extLst>
              <a:ext uri="{FF2B5EF4-FFF2-40B4-BE49-F238E27FC236}">
                <a16:creationId xmlns:a16="http://schemas.microsoft.com/office/drawing/2014/main" id="{AEC012E1-4233-4E77-A22B-A29A2357E0B2}"/>
              </a:ext>
            </a:extLst>
          </p:cNvPr>
          <p:cNvSpPr/>
          <p:nvPr/>
        </p:nvSpPr>
        <p:spPr>
          <a:xfrm>
            <a:off x="6008914" y="2455817"/>
            <a:ext cx="1854926" cy="696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UBND </a:t>
            </a:r>
            <a:r>
              <a:rPr lang="en-US" dirty="0" err="1"/>
              <a:t>Huyện</a:t>
            </a:r>
            <a:r>
              <a:rPr lang="en-US" dirty="0"/>
              <a:t>, </a:t>
            </a:r>
            <a:r>
              <a:rPr lang="en-US" dirty="0" err="1"/>
              <a:t>xã</a:t>
            </a:r>
            <a:r>
              <a:rPr lang="en-US" dirty="0"/>
              <a:t>, </a:t>
            </a:r>
            <a:r>
              <a:rPr lang="en-US" dirty="0" err="1"/>
              <a:t>ph</a:t>
            </a:r>
            <a:r>
              <a:rPr lang="vi-VN" dirty="0"/>
              <a:t>ư</a:t>
            </a:r>
            <a:r>
              <a:rPr lang="en-US" dirty="0" err="1"/>
              <a:t>ờng</a:t>
            </a:r>
            <a:endParaRPr lang="en-US" dirty="0"/>
          </a:p>
        </p:txBody>
      </p:sp>
      <p:sp>
        <p:nvSpPr>
          <p:cNvPr id="15" name="Rectangle: Rounded Corners 14">
            <a:extLst>
              <a:ext uri="{FF2B5EF4-FFF2-40B4-BE49-F238E27FC236}">
                <a16:creationId xmlns:a16="http://schemas.microsoft.com/office/drawing/2014/main" id="{89AB1230-6305-4EDD-8122-D64AE4A147B2}"/>
              </a:ext>
            </a:extLst>
          </p:cNvPr>
          <p:cNvSpPr/>
          <p:nvPr/>
        </p:nvSpPr>
        <p:spPr>
          <a:xfrm>
            <a:off x="3191692" y="3552257"/>
            <a:ext cx="1323702" cy="67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Các</a:t>
            </a:r>
            <a:r>
              <a:rPr lang="en-US" dirty="0"/>
              <a:t> TT </a:t>
            </a:r>
            <a:r>
              <a:rPr lang="en-US" dirty="0" err="1"/>
              <a:t>cung</a:t>
            </a:r>
            <a:r>
              <a:rPr lang="en-US" dirty="0"/>
              <a:t> </a:t>
            </a:r>
            <a:r>
              <a:rPr lang="en-US" dirty="0" err="1"/>
              <a:t>cấp</a:t>
            </a:r>
            <a:r>
              <a:rPr lang="en-US" dirty="0"/>
              <a:t> DVCTXH</a:t>
            </a:r>
          </a:p>
        </p:txBody>
      </p:sp>
      <p:sp>
        <p:nvSpPr>
          <p:cNvPr id="16" name="Rectangle: Rounded Corners 15">
            <a:extLst>
              <a:ext uri="{FF2B5EF4-FFF2-40B4-BE49-F238E27FC236}">
                <a16:creationId xmlns:a16="http://schemas.microsoft.com/office/drawing/2014/main" id="{357A2DCC-C25F-4CDF-96F8-5F0AB0ABE864}"/>
              </a:ext>
            </a:extLst>
          </p:cNvPr>
          <p:cNvSpPr/>
          <p:nvPr/>
        </p:nvSpPr>
        <p:spPr>
          <a:xfrm>
            <a:off x="5103223" y="3591445"/>
            <a:ext cx="1236617" cy="593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Các</a:t>
            </a:r>
            <a:r>
              <a:rPr lang="en-US" dirty="0"/>
              <a:t> TT </a:t>
            </a:r>
            <a:r>
              <a:rPr lang="en-US" dirty="0" err="1"/>
              <a:t>bảo</a:t>
            </a:r>
            <a:r>
              <a:rPr lang="en-US" dirty="0"/>
              <a:t> </a:t>
            </a:r>
            <a:r>
              <a:rPr lang="en-US" dirty="0" err="1"/>
              <a:t>trợ</a:t>
            </a:r>
            <a:r>
              <a:rPr lang="en-US" dirty="0"/>
              <a:t> </a:t>
            </a:r>
            <a:r>
              <a:rPr lang="en-US" dirty="0" err="1"/>
              <a:t>xã</a:t>
            </a:r>
            <a:r>
              <a:rPr lang="en-US" dirty="0"/>
              <a:t> </a:t>
            </a:r>
            <a:r>
              <a:rPr lang="en-US" dirty="0" err="1"/>
              <a:t>hội</a:t>
            </a:r>
            <a:r>
              <a:rPr lang="en-US" dirty="0"/>
              <a:t> </a:t>
            </a:r>
          </a:p>
        </p:txBody>
      </p:sp>
      <p:cxnSp>
        <p:nvCxnSpPr>
          <p:cNvPr id="20" name="Straight Arrow Connector 19">
            <a:extLst>
              <a:ext uri="{FF2B5EF4-FFF2-40B4-BE49-F238E27FC236}">
                <a16:creationId xmlns:a16="http://schemas.microsoft.com/office/drawing/2014/main" id="{FB063E09-58A3-4331-B2DF-00F10818008F}"/>
              </a:ext>
            </a:extLst>
          </p:cNvPr>
          <p:cNvCxnSpPr>
            <a:stCxn id="6" idx="2"/>
            <a:endCxn id="13" idx="0"/>
          </p:cNvCxnSpPr>
          <p:nvPr/>
        </p:nvCxnSpPr>
        <p:spPr>
          <a:xfrm>
            <a:off x="4515394" y="1991525"/>
            <a:ext cx="0" cy="385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650140D-64F9-4631-A620-E096F1A4CAB6}"/>
              </a:ext>
            </a:extLst>
          </p:cNvPr>
          <p:cNvCxnSpPr>
            <a:stCxn id="7" idx="2"/>
            <a:endCxn id="14" idx="0"/>
          </p:cNvCxnSpPr>
          <p:nvPr/>
        </p:nvCxnSpPr>
        <p:spPr>
          <a:xfrm>
            <a:off x="6936377" y="1991525"/>
            <a:ext cx="0" cy="464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030E037-82D5-4B6E-9FFA-739F5EC13F1B}"/>
              </a:ext>
            </a:extLst>
          </p:cNvPr>
          <p:cNvSpPr/>
          <p:nvPr/>
        </p:nvSpPr>
        <p:spPr>
          <a:xfrm>
            <a:off x="1088571" y="3552256"/>
            <a:ext cx="1402080" cy="67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Các</a:t>
            </a:r>
            <a:r>
              <a:rPr lang="en-US" dirty="0"/>
              <a:t> c</a:t>
            </a:r>
            <a:r>
              <a:rPr lang="vi-VN" dirty="0"/>
              <a:t>ơ</a:t>
            </a:r>
            <a:r>
              <a:rPr lang="en-US" dirty="0"/>
              <a:t> </a:t>
            </a:r>
            <a:r>
              <a:rPr lang="en-US" dirty="0" err="1"/>
              <a:t>sở</a:t>
            </a:r>
            <a:r>
              <a:rPr lang="en-US" dirty="0"/>
              <a:t> </a:t>
            </a:r>
            <a:r>
              <a:rPr lang="en-US" dirty="0" err="1"/>
              <a:t>đào</a:t>
            </a:r>
            <a:r>
              <a:rPr lang="en-US" dirty="0"/>
              <a:t> </a:t>
            </a:r>
            <a:r>
              <a:rPr lang="en-US" dirty="0" err="1"/>
              <a:t>tạo</a:t>
            </a:r>
            <a:endParaRPr lang="en-US" dirty="0"/>
          </a:p>
        </p:txBody>
      </p:sp>
      <p:cxnSp>
        <p:nvCxnSpPr>
          <p:cNvPr id="27" name="Straight Connector 26">
            <a:extLst>
              <a:ext uri="{FF2B5EF4-FFF2-40B4-BE49-F238E27FC236}">
                <a16:creationId xmlns:a16="http://schemas.microsoft.com/office/drawing/2014/main" id="{38170CEA-6F05-41EF-B574-4CE0FFB9FEB9}"/>
              </a:ext>
            </a:extLst>
          </p:cNvPr>
          <p:cNvCxnSpPr>
            <a:cxnSpLocks/>
            <a:stCxn id="23" idx="3"/>
            <a:endCxn id="15" idx="1"/>
          </p:cNvCxnSpPr>
          <p:nvPr/>
        </p:nvCxnSpPr>
        <p:spPr>
          <a:xfrm>
            <a:off x="2490651" y="3887956"/>
            <a:ext cx="70104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D460CE-AF56-4D6F-9F04-E124674AE384}"/>
              </a:ext>
            </a:extLst>
          </p:cNvPr>
          <p:cNvCxnSpPr>
            <a:cxnSpLocks/>
            <a:stCxn id="15" idx="3"/>
            <a:endCxn id="16" idx="1"/>
          </p:cNvCxnSpPr>
          <p:nvPr/>
        </p:nvCxnSpPr>
        <p:spPr>
          <a:xfrm>
            <a:off x="4515394" y="3887957"/>
            <a:ext cx="587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C84DF5-7B85-4A66-986A-6A56CA8323D4}"/>
              </a:ext>
            </a:extLst>
          </p:cNvPr>
          <p:cNvCxnSpPr>
            <a:stCxn id="12" idx="3"/>
            <a:endCxn id="13" idx="1"/>
          </p:cNvCxnSpPr>
          <p:nvPr/>
        </p:nvCxnSpPr>
        <p:spPr>
          <a:xfrm>
            <a:off x="2847703" y="2764703"/>
            <a:ext cx="740228"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D5A3AF-AD03-4AE0-A520-95D02238560F}"/>
              </a:ext>
            </a:extLst>
          </p:cNvPr>
          <p:cNvCxnSpPr>
            <a:stCxn id="13" idx="3"/>
            <a:endCxn id="14" idx="1"/>
          </p:cNvCxnSpPr>
          <p:nvPr/>
        </p:nvCxnSpPr>
        <p:spPr>
          <a:xfrm>
            <a:off x="5442857" y="2764706"/>
            <a:ext cx="566057" cy="3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3FAED65-A926-4EE3-8163-5EF64A6FB344}"/>
              </a:ext>
            </a:extLst>
          </p:cNvPr>
          <p:cNvCxnSpPr>
            <a:stCxn id="5" idx="2"/>
            <a:endCxn id="12" idx="0"/>
          </p:cNvCxnSpPr>
          <p:nvPr/>
        </p:nvCxnSpPr>
        <p:spPr>
          <a:xfrm>
            <a:off x="1968137" y="1991525"/>
            <a:ext cx="21771" cy="38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1B1A36-2C8C-48E6-9C72-71BF5E6C5E60}"/>
              </a:ext>
            </a:extLst>
          </p:cNvPr>
          <p:cNvCxnSpPr>
            <a:cxnSpLocks/>
            <a:endCxn id="23" idx="0"/>
          </p:cNvCxnSpPr>
          <p:nvPr/>
        </p:nvCxnSpPr>
        <p:spPr>
          <a:xfrm flipH="1">
            <a:off x="1789611" y="3206738"/>
            <a:ext cx="2" cy="345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B3431B-088A-498C-8ABB-9274187B86BA}"/>
              </a:ext>
            </a:extLst>
          </p:cNvPr>
          <p:cNvCxnSpPr>
            <a:cxnSpLocks/>
            <a:stCxn id="13" idx="2"/>
            <a:endCxn id="15" idx="0"/>
          </p:cNvCxnSpPr>
          <p:nvPr/>
        </p:nvCxnSpPr>
        <p:spPr>
          <a:xfrm flipH="1">
            <a:off x="3853543" y="3151971"/>
            <a:ext cx="661851" cy="400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387546-7BE7-4759-92D7-AD84D224AF98}"/>
              </a:ext>
            </a:extLst>
          </p:cNvPr>
          <p:cNvCxnSpPr>
            <a:cxnSpLocks/>
            <a:endCxn id="16" idx="0"/>
          </p:cNvCxnSpPr>
          <p:nvPr/>
        </p:nvCxnSpPr>
        <p:spPr>
          <a:xfrm flipH="1">
            <a:off x="5721532" y="3151971"/>
            <a:ext cx="1312820" cy="439474"/>
          </a:xfrm>
          <a:prstGeom prst="line">
            <a:avLst/>
          </a:prstGeom>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9D5908BA-D826-4E11-9E09-F94289544D53}"/>
              </a:ext>
            </a:extLst>
          </p:cNvPr>
          <p:cNvSpPr/>
          <p:nvPr/>
        </p:nvSpPr>
        <p:spPr>
          <a:xfrm>
            <a:off x="6936377" y="3591445"/>
            <a:ext cx="1119052" cy="593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Các</a:t>
            </a:r>
            <a:r>
              <a:rPr lang="en-US" dirty="0"/>
              <a:t> </a:t>
            </a:r>
            <a:r>
              <a:rPr lang="en-US" dirty="0" err="1"/>
              <a:t>tổ</a:t>
            </a:r>
            <a:r>
              <a:rPr lang="en-US" dirty="0"/>
              <a:t> </a:t>
            </a:r>
            <a:r>
              <a:rPr lang="en-US" dirty="0" err="1"/>
              <a:t>chức</a:t>
            </a:r>
            <a:r>
              <a:rPr lang="en-US" dirty="0"/>
              <a:t> XH</a:t>
            </a:r>
          </a:p>
        </p:txBody>
      </p:sp>
      <p:cxnSp>
        <p:nvCxnSpPr>
          <p:cNvPr id="72" name="Straight Connector 71">
            <a:extLst>
              <a:ext uri="{FF2B5EF4-FFF2-40B4-BE49-F238E27FC236}">
                <a16:creationId xmlns:a16="http://schemas.microsoft.com/office/drawing/2014/main" id="{DA651CF8-63E9-4B79-83C9-60E6B1A48D59}"/>
              </a:ext>
            </a:extLst>
          </p:cNvPr>
          <p:cNvCxnSpPr>
            <a:stCxn id="16" idx="3"/>
            <a:endCxn id="70" idx="1"/>
          </p:cNvCxnSpPr>
          <p:nvPr/>
        </p:nvCxnSpPr>
        <p:spPr>
          <a:xfrm>
            <a:off x="6339840" y="3887957"/>
            <a:ext cx="5965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24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79BC-AAAD-42D8-9F1F-6A58D08C8BF7}"/>
              </a:ext>
            </a:extLst>
          </p:cNvPr>
          <p:cNvSpPr>
            <a:spLocks noGrp="1"/>
          </p:cNvSpPr>
          <p:nvPr>
            <p:ph type="title"/>
          </p:nvPr>
        </p:nvSpPr>
        <p:spPr/>
        <p:txBody>
          <a:bodyPr/>
          <a:lstStyle/>
          <a:p>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E80007-5FC7-4691-95E4-96BDF4E2A6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Box 4">
            <a:extLst>
              <a:ext uri="{FF2B5EF4-FFF2-40B4-BE49-F238E27FC236}">
                <a16:creationId xmlns:a16="http://schemas.microsoft.com/office/drawing/2014/main" id="{789DADAF-14E1-47A2-8583-1CFCB8D72823}"/>
              </a:ext>
            </a:extLst>
          </p:cNvPr>
          <p:cNvSpPr txBox="1"/>
          <p:nvPr/>
        </p:nvSpPr>
        <p:spPr>
          <a:xfrm>
            <a:off x="1219200" y="1489166"/>
            <a:ext cx="6235337" cy="400110"/>
          </a:xfrm>
          <a:prstGeom prst="rect">
            <a:avLst/>
          </a:prstGeom>
          <a:noFill/>
        </p:spPr>
        <p:txBody>
          <a:bodyPr wrap="square" rtlCol="0">
            <a:spAutoFit/>
          </a:bodyPr>
          <a:lstStyle/>
          <a:p>
            <a:r>
              <a:rPr lang="en-US" sz="2000" dirty="0">
                <a:solidFill>
                  <a:srgbClr val="00B050"/>
                </a:solidFill>
                <a:latin typeface="Times New Roman" panose="02020603050405020304" pitchFamily="18" charset="0"/>
                <a:cs typeface="Times New Roman" panose="02020603050405020304" pitchFamily="18" charset="0"/>
              </a:rPr>
              <a:t>1. </a:t>
            </a:r>
            <a:r>
              <a:rPr lang="en-US" sz="2000" dirty="0" err="1">
                <a:solidFill>
                  <a:srgbClr val="00B050"/>
                </a:solidFill>
                <a:latin typeface="Times New Roman" panose="02020603050405020304" pitchFamily="18" charset="0"/>
                <a:cs typeface="Times New Roman" panose="02020603050405020304" pitchFamily="18" charset="0"/>
              </a:rPr>
              <a:t>Phát</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hiện</a:t>
            </a:r>
            <a:r>
              <a:rPr lang="en-US" sz="2000" dirty="0">
                <a:solidFill>
                  <a:srgbClr val="00B05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D3E4CCCF-06D6-4B67-B3EB-F43A08A6AE3F}"/>
              </a:ext>
            </a:extLst>
          </p:cNvPr>
          <p:cNvSpPr txBox="1"/>
          <p:nvPr/>
        </p:nvSpPr>
        <p:spPr>
          <a:xfrm>
            <a:off x="1219200" y="1985554"/>
            <a:ext cx="3274423" cy="400110"/>
          </a:xfrm>
          <a:prstGeom prst="rect">
            <a:avLst/>
          </a:prstGeom>
          <a:noFill/>
        </p:spPr>
        <p:txBody>
          <a:bodyPr wrap="square" rtlCol="0">
            <a:spAutoFit/>
          </a:bodyPr>
          <a:lstStyle/>
          <a:p>
            <a:r>
              <a:rPr lang="en-US" sz="2000" dirty="0">
                <a:solidFill>
                  <a:srgbClr val="FFC000"/>
                </a:solidFill>
                <a:latin typeface="Times New Roman" panose="02020603050405020304" pitchFamily="18" charset="0"/>
                <a:cs typeface="Times New Roman" panose="02020603050405020304" pitchFamily="18" charset="0"/>
              </a:rPr>
              <a:t>2. </a:t>
            </a:r>
            <a:r>
              <a:rPr lang="en-US" sz="2000" dirty="0" err="1">
                <a:solidFill>
                  <a:srgbClr val="FFC000"/>
                </a:solidFill>
                <a:latin typeface="Times New Roman" panose="02020603050405020304" pitchFamily="18" charset="0"/>
                <a:cs typeface="Times New Roman" panose="02020603050405020304" pitchFamily="18" charset="0"/>
              </a:rPr>
              <a:t>Phòng</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ngừa</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FA7D76C-4F1E-409C-88D9-2DE076EB9793}"/>
              </a:ext>
            </a:extLst>
          </p:cNvPr>
          <p:cNvSpPr txBox="1"/>
          <p:nvPr/>
        </p:nvSpPr>
        <p:spPr>
          <a:xfrm>
            <a:off x="1219200" y="2571750"/>
            <a:ext cx="2177143"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3. Can </a:t>
            </a:r>
            <a:r>
              <a:rPr lang="en-US" sz="2000" dirty="0" err="1">
                <a:solidFill>
                  <a:srgbClr val="FF0000"/>
                </a:solidFill>
                <a:latin typeface="Times New Roman" panose="02020603050405020304" pitchFamily="18" charset="0"/>
                <a:cs typeface="Times New Roman" panose="02020603050405020304" pitchFamily="18" charset="0"/>
              </a:rPr>
              <a:t>thiệp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7859C97-67F9-4BB2-8C26-58995E8F3F58}"/>
              </a:ext>
            </a:extLst>
          </p:cNvPr>
          <p:cNvSpPr txBox="1"/>
          <p:nvPr/>
        </p:nvSpPr>
        <p:spPr>
          <a:xfrm>
            <a:off x="1219200" y="3065417"/>
            <a:ext cx="2612571" cy="400110"/>
          </a:xfrm>
          <a:prstGeom prst="rect">
            <a:avLst/>
          </a:prstGeom>
          <a:noFill/>
        </p:spPr>
        <p:txBody>
          <a:bodyPr wrap="square" rtlCol="0">
            <a:spAutoFit/>
          </a:bodyPr>
          <a:lstStyle/>
          <a:p>
            <a:pPr algn="l"/>
            <a:r>
              <a:rPr lang="en-US" sz="2000" dirty="0">
                <a:solidFill>
                  <a:srgbClr val="0000FF"/>
                </a:solidFill>
                <a:latin typeface="Times New Roman" panose="02020603050405020304" pitchFamily="18" charset="0"/>
                <a:cs typeface="Times New Roman" panose="02020603050405020304" pitchFamily="18" charset="0"/>
              </a:rPr>
              <a:t>4. </a:t>
            </a:r>
            <a:r>
              <a:rPr lang="en-US" sz="2000" dirty="0" err="1">
                <a:solidFill>
                  <a:srgbClr val="0000FF"/>
                </a:solidFill>
                <a:latin typeface="Times New Roman" panose="02020603050405020304" pitchFamily="18" charset="0"/>
                <a:cs typeface="Times New Roman" panose="02020603050405020304" pitchFamily="18" charset="0"/>
              </a:rPr>
              <a:t>Hỗ</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trợ</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phát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triển</a:t>
            </a:r>
            <a:endParaRPr lang="en-US" sz="2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0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AB6E-A8A8-42E8-824B-4F78E037E725}"/>
              </a:ext>
            </a:extLst>
          </p:cNvPr>
          <p:cNvSpPr>
            <a:spLocks noGrp="1"/>
          </p:cNvSpPr>
          <p:nvPr>
            <p:ph type="title"/>
          </p:nvPr>
        </p:nvSpPr>
        <p:spPr/>
        <p:txBody>
          <a:bodyPr/>
          <a:lstStyle/>
          <a:p>
            <a:r>
              <a:rPr lang="en-US" dirty="0">
                <a:solidFill>
                  <a:srgbClr val="FF0000"/>
                </a:solidFill>
              </a:rPr>
              <a:t>QUY TRÌNH THỰC HIỆN CÔNG TÁC XÃ HỘI TRONG TR</a:t>
            </a:r>
            <a:r>
              <a:rPr lang="vi-VN" dirty="0">
                <a:solidFill>
                  <a:srgbClr val="FF0000"/>
                </a:solidFill>
              </a:rPr>
              <a:t>Ư</a:t>
            </a:r>
            <a:r>
              <a:rPr lang="en-US" dirty="0">
                <a:solidFill>
                  <a:srgbClr val="FF0000"/>
                </a:solidFill>
              </a:rPr>
              <a:t>ỜNG HỌC</a:t>
            </a:r>
          </a:p>
        </p:txBody>
      </p:sp>
      <p:sp>
        <p:nvSpPr>
          <p:cNvPr id="4" name="Slide Number Placeholder 3">
            <a:extLst>
              <a:ext uri="{FF2B5EF4-FFF2-40B4-BE49-F238E27FC236}">
                <a16:creationId xmlns:a16="http://schemas.microsoft.com/office/drawing/2014/main" id="{D3195F78-E753-4E1D-ACE9-72A891A075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Rectangle: Rounded Corners 5">
            <a:extLst>
              <a:ext uri="{FF2B5EF4-FFF2-40B4-BE49-F238E27FC236}">
                <a16:creationId xmlns:a16="http://schemas.microsoft.com/office/drawing/2014/main" id="{324546C4-7CC7-4E98-B53D-12F6C0F2AE0F}"/>
              </a:ext>
            </a:extLst>
          </p:cNvPr>
          <p:cNvSpPr/>
          <p:nvPr/>
        </p:nvSpPr>
        <p:spPr>
          <a:xfrm>
            <a:off x="3387633" y="1320125"/>
            <a:ext cx="2516777" cy="439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Rà</a:t>
            </a:r>
            <a:r>
              <a:rPr lang="en-US" dirty="0"/>
              <a:t> </a:t>
            </a:r>
            <a:r>
              <a:rPr lang="en-US" dirty="0" err="1"/>
              <a:t>soát</a:t>
            </a:r>
            <a:r>
              <a:rPr lang="en-US" dirty="0"/>
              <a:t>, </a:t>
            </a:r>
            <a:r>
              <a:rPr lang="en-US" dirty="0" err="1"/>
              <a:t>phát</a:t>
            </a:r>
            <a:r>
              <a:rPr lang="en-US" dirty="0"/>
              <a:t> </a:t>
            </a:r>
            <a:r>
              <a:rPr lang="en-US" dirty="0" err="1"/>
              <a:t>hiện</a:t>
            </a:r>
            <a:r>
              <a:rPr lang="en-US" dirty="0"/>
              <a:t> </a:t>
            </a:r>
            <a:r>
              <a:rPr lang="en-US" dirty="0" err="1"/>
              <a:t>nguy</a:t>
            </a:r>
            <a:r>
              <a:rPr lang="en-US" dirty="0"/>
              <a:t> </a:t>
            </a:r>
            <a:r>
              <a:rPr lang="en-US" dirty="0" err="1"/>
              <a:t>cơ</a:t>
            </a:r>
            <a:endParaRPr lang="en-US" dirty="0"/>
          </a:p>
        </p:txBody>
      </p:sp>
      <p:cxnSp>
        <p:nvCxnSpPr>
          <p:cNvPr id="8" name="Straight Arrow Connector 7">
            <a:extLst>
              <a:ext uri="{FF2B5EF4-FFF2-40B4-BE49-F238E27FC236}">
                <a16:creationId xmlns:a16="http://schemas.microsoft.com/office/drawing/2014/main" id="{EBA3A13C-3711-4CAF-8F96-0B88BD74D051}"/>
              </a:ext>
            </a:extLst>
          </p:cNvPr>
          <p:cNvCxnSpPr>
            <a:cxnSpLocks/>
          </p:cNvCxnSpPr>
          <p:nvPr/>
        </p:nvCxnSpPr>
        <p:spPr>
          <a:xfrm>
            <a:off x="4706983" y="1759131"/>
            <a:ext cx="4355" cy="26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59036BB-67B0-4AC6-AC44-1B1EA902A440}"/>
              </a:ext>
            </a:extLst>
          </p:cNvPr>
          <p:cNvSpPr/>
          <p:nvPr/>
        </p:nvSpPr>
        <p:spPr>
          <a:xfrm>
            <a:off x="2764972" y="1991525"/>
            <a:ext cx="3914501" cy="439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Tổ</a:t>
            </a:r>
            <a:r>
              <a:rPr lang="en-US" dirty="0"/>
              <a:t> </a:t>
            </a:r>
            <a:r>
              <a:rPr lang="en-US" dirty="0" err="1"/>
              <a:t>chức</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phòng</a:t>
            </a:r>
            <a:r>
              <a:rPr lang="en-US" dirty="0"/>
              <a:t> </a:t>
            </a:r>
            <a:r>
              <a:rPr lang="en-US" dirty="0" err="1"/>
              <a:t>ngừa</a:t>
            </a:r>
            <a:endParaRPr lang="en-US" dirty="0"/>
          </a:p>
        </p:txBody>
      </p:sp>
      <p:cxnSp>
        <p:nvCxnSpPr>
          <p:cNvPr id="14" name="Straight Arrow Connector 13">
            <a:extLst>
              <a:ext uri="{FF2B5EF4-FFF2-40B4-BE49-F238E27FC236}">
                <a16:creationId xmlns:a16="http://schemas.microsoft.com/office/drawing/2014/main" id="{A3970EFB-B626-41DB-90A2-1C32668E9109}"/>
              </a:ext>
            </a:extLst>
          </p:cNvPr>
          <p:cNvCxnSpPr>
            <a:cxnSpLocks/>
            <a:stCxn id="9" idx="2"/>
          </p:cNvCxnSpPr>
          <p:nvPr/>
        </p:nvCxnSpPr>
        <p:spPr>
          <a:xfrm>
            <a:off x="4722223" y="2430531"/>
            <a:ext cx="0" cy="295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8960111-F0EA-4378-8088-3F6D177045E6}"/>
              </a:ext>
            </a:extLst>
          </p:cNvPr>
          <p:cNvSpPr/>
          <p:nvPr/>
        </p:nvSpPr>
        <p:spPr>
          <a:xfrm>
            <a:off x="4093033" y="2725783"/>
            <a:ext cx="1227904" cy="29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a:t>
            </a:r>
            <a:r>
              <a:rPr lang="en-US" dirty="0" err="1"/>
              <a:t>thiệp</a:t>
            </a:r>
            <a:r>
              <a:rPr lang="en-US" dirty="0"/>
              <a:t> </a:t>
            </a:r>
          </a:p>
        </p:txBody>
      </p:sp>
      <p:cxnSp>
        <p:nvCxnSpPr>
          <p:cNvPr id="21" name="Straight Arrow Connector 20">
            <a:extLst>
              <a:ext uri="{FF2B5EF4-FFF2-40B4-BE49-F238E27FC236}">
                <a16:creationId xmlns:a16="http://schemas.microsoft.com/office/drawing/2014/main" id="{262209EF-EB68-41D1-9EFD-9D8C1E1DB3A3}"/>
              </a:ext>
            </a:extLst>
          </p:cNvPr>
          <p:cNvCxnSpPr>
            <a:cxnSpLocks/>
          </p:cNvCxnSpPr>
          <p:nvPr/>
        </p:nvCxnSpPr>
        <p:spPr>
          <a:xfrm>
            <a:off x="5320937" y="2908663"/>
            <a:ext cx="870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2B5770-4757-46FB-B988-188162D80889}"/>
              </a:ext>
            </a:extLst>
          </p:cNvPr>
          <p:cNvCxnSpPr>
            <a:stCxn id="19" idx="1"/>
          </p:cNvCxnSpPr>
          <p:nvPr/>
        </p:nvCxnSpPr>
        <p:spPr>
          <a:xfrm flipH="1">
            <a:off x="3039291" y="2873409"/>
            <a:ext cx="10537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4334FFD-B3C8-4212-A15E-E186E40E56F9}"/>
              </a:ext>
            </a:extLst>
          </p:cNvPr>
          <p:cNvSpPr/>
          <p:nvPr/>
        </p:nvSpPr>
        <p:spPr>
          <a:xfrm>
            <a:off x="828875" y="2578157"/>
            <a:ext cx="2210416" cy="671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a:t>
            </a:r>
            <a:r>
              <a:rPr lang="en-US" dirty="0" err="1"/>
              <a:t>thiệp</a:t>
            </a:r>
            <a:r>
              <a:rPr lang="en-US" dirty="0"/>
              <a:t> </a:t>
            </a:r>
            <a:r>
              <a:rPr lang="en-US" dirty="0" err="1"/>
              <a:t>tại</a:t>
            </a:r>
            <a:r>
              <a:rPr lang="en-US" dirty="0"/>
              <a:t> </a:t>
            </a:r>
            <a:r>
              <a:rPr lang="en-US" dirty="0" err="1"/>
              <a:t>nhà</a:t>
            </a:r>
            <a:r>
              <a:rPr lang="en-US" dirty="0"/>
              <a:t> tr</a:t>
            </a:r>
            <a:r>
              <a:rPr lang="vi-VN" dirty="0"/>
              <a:t>ư</a:t>
            </a:r>
            <a:r>
              <a:rPr lang="en-US" dirty="0" err="1"/>
              <a:t>ờng</a:t>
            </a:r>
            <a:endParaRPr lang="en-US" dirty="0"/>
          </a:p>
        </p:txBody>
      </p:sp>
      <p:sp>
        <p:nvSpPr>
          <p:cNvPr id="26" name="Rectangle: Rounded Corners 25">
            <a:extLst>
              <a:ext uri="{FF2B5EF4-FFF2-40B4-BE49-F238E27FC236}">
                <a16:creationId xmlns:a16="http://schemas.microsoft.com/office/drawing/2014/main" id="{A595CC51-6BB8-41FE-B180-5CD80B896E91}"/>
              </a:ext>
            </a:extLst>
          </p:cNvPr>
          <p:cNvSpPr/>
          <p:nvPr/>
        </p:nvSpPr>
        <p:spPr>
          <a:xfrm>
            <a:off x="6191795" y="2578157"/>
            <a:ext cx="2123330" cy="671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a:t>
            </a:r>
            <a:r>
              <a:rPr lang="en-US" dirty="0" err="1"/>
              <a:t>thiệp</a:t>
            </a:r>
            <a:r>
              <a:rPr lang="en-US" dirty="0"/>
              <a:t> </a:t>
            </a:r>
            <a:r>
              <a:rPr lang="en-US" dirty="0" err="1"/>
              <a:t>tại</a:t>
            </a:r>
            <a:r>
              <a:rPr lang="en-US" dirty="0"/>
              <a:t> </a:t>
            </a:r>
            <a:r>
              <a:rPr lang="en-US" dirty="0" err="1"/>
              <a:t>cộng</a:t>
            </a:r>
            <a:r>
              <a:rPr lang="en-US" dirty="0"/>
              <a:t> </a:t>
            </a:r>
            <a:r>
              <a:rPr lang="en-US" dirty="0" err="1"/>
              <a:t>đồng</a:t>
            </a:r>
            <a:r>
              <a:rPr lang="en-US" dirty="0"/>
              <a:t> </a:t>
            </a:r>
          </a:p>
        </p:txBody>
      </p:sp>
      <p:cxnSp>
        <p:nvCxnSpPr>
          <p:cNvPr id="29" name="Straight Arrow Connector 28">
            <a:extLst>
              <a:ext uri="{FF2B5EF4-FFF2-40B4-BE49-F238E27FC236}">
                <a16:creationId xmlns:a16="http://schemas.microsoft.com/office/drawing/2014/main" id="{F06E0C11-716A-440B-94EF-03CC74CD0D62}"/>
              </a:ext>
            </a:extLst>
          </p:cNvPr>
          <p:cNvCxnSpPr>
            <a:cxnSpLocks/>
            <a:endCxn id="30" idx="0"/>
          </p:cNvCxnSpPr>
          <p:nvPr/>
        </p:nvCxnSpPr>
        <p:spPr>
          <a:xfrm flipH="1">
            <a:off x="4711338" y="2975813"/>
            <a:ext cx="10884" cy="340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169ACF9-A4AE-4006-BCE5-FE3A6707B46C}"/>
              </a:ext>
            </a:extLst>
          </p:cNvPr>
          <p:cNvSpPr/>
          <p:nvPr/>
        </p:nvSpPr>
        <p:spPr>
          <a:xfrm>
            <a:off x="3666309" y="3316287"/>
            <a:ext cx="2090057" cy="611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Hỗ</a:t>
            </a:r>
            <a:r>
              <a:rPr lang="en-US" dirty="0"/>
              <a:t> </a:t>
            </a:r>
            <a:r>
              <a:rPr lang="en-US" dirty="0" err="1"/>
              <a:t>trợ</a:t>
            </a:r>
            <a:r>
              <a:rPr lang="en-US" dirty="0"/>
              <a:t> </a:t>
            </a:r>
            <a:r>
              <a:rPr lang="en-US" dirty="0" err="1"/>
              <a:t>phát</a:t>
            </a:r>
            <a:r>
              <a:rPr lang="en-US" dirty="0"/>
              <a:t> </a:t>
            </a:r>
            <a:r>
              <a:rPr lang="en-US" dirty="0" err="1"/>
              <a:t>triển</a:t>
            </a:r>
            <a:endParaRPr lang="en-US" dirty="0"/>
          </a:p>
        </p:txBody>
      </p:sp>
    </p:spTree>
    <p:extLst>
      <p:ext uri="{BB962C8B-B14F-4D97-AF65-F5344CB8AC3E}">
        <p14:creationId xmlns:p14="http://schemas.microsoft.com/office/powerpoint/2010/main" val="374232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28D1-CC52-4E83-9E4D-C14382DBD8FA}"/>
              </a:ext>
            </a:extLst>
          </p:cNvPr>
          <p:cNvSpPr>
            <a:spLocks noGrp="1"/>
          </p:cNvSpPr>
          <p:nvPr>
            <p:ph type="title"/>
          </p:nvPr>
        </p:nvSpPr>
        <p:spPr/>
        <p:txBody>
          <a:bodyPr/>
          <a:lstStyle/>
          <a:p>
            <a:r>
              <a:rPr lang="en-US" dirty="0">
                <a:solidFill>
                  <a:srgbClr val="FF0000"/>
                </a:solidFill>
              </a:rPr>
              <a:t>ĐỀ XUẤT HỖ TRỢ TRIỂN KHAI</a:t>
            </a:r>
            <a:endParaRPr lang="en-US" dirty="0"/>
          </a:p>
        </p:txBody>
      </p:sp>
      <p:sp>
        <p:nvSpPr>
          <p:cNvPr id="4" name="Slide Number Placeholder 3">
            <a:extLst>
              <a:ext uri="{FF2B5EF4-FFF2-40B4-BE49-F238E27FC236}">
                <a16:creationId xmlns:a16="http://schemas.microsoft.com/office/drawing/2014/main" id="{B8BEE8D8-EB1A-4BAE-BCB0-055A67B6AF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Rectangle: Rounded Corners 4">
            <a:extLst>
              <a:ext uri="{FF2B5EF4-FFF2-40B4-BE49-F238E27FC236}">
                <a16:creationId xmlns:a16="http://schemas.microsoft.com/office/drawing/2014/main" id="{FB26E7C1-EFFA-414D-9C5E-2404DA4716FF}"/>
              </a:ext>
            </a:extLst>
          </p:cNvPr>
          <p:cNvSpPr/>
          <p:nvPr/>
        </p:nvSpPr>
        <p:spPr>
          <a:xfrm>
            <a:off x="1010200" y="1428206"/>
            <a:ext cx="3875309" cy="809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t>Xây</a:t>
            </a:r>
            <a:r>
              <a:rPr lang="en-US" dirty="0"/>
              <a:t> </a:t>
            </a:r>
            <a:r>
              <a:rPr lang="en-US" dirty="0" err="1"/>
              <a:t>dựng</a:t>
            </a:r>
            <a:r>
              <a:rPr lang="en-US" dirty="0"/>
              <a:t> </a:t>
            </a:r>
            <a:r>
              <a:rPr lang="en-US" dirty="0" err="1"/>
              <a:t>các</a:t>
            </a:r>
            <a:r>
              <a:rPr lang="en-US" dirty="0"/>
              <a:t> </a:t>
            </a:r>
            <a:r>
              <a:rPr lang="en-US" dirty="0" err="1"/>
              <a:t>kế</a:t>
            </a:r>
            <a:r>
              <a:rPr lang="en-US" dirty="0"/>
              <a:t> </a:t>
            </a:r>
            <a:r>
              <a:rPr lang="en-US" dirty="0" err="1"/>
              <a:t>hoạch</a:t>
            </a:r>
            <a:r>
              <a:rPr lang="en-US" dirty="0"/>
              <a:t> </a:t>
            </a:r>
            <a:r>
              <a:rPr lang="en-US" dirty="0" err="1"/>
              <a:t>phối</a:t>
            </a:r>
            <a:r>
              <a:rPr lang="en-US" dirty="0"/>
              <a:t> </a:t>
            </a:r>
            <a:r>
              <a:rPr lang="en-US" dirty="0" err="1"/>
              <a:t>hợp</a:t>
            </a:r>
            <a:r>
              <a:rPr lang="en-US" dirty="0"/>
              <a:t> </a:t>
            </a:r>
            <a:r>
              <a:rPr lang="en-US" dirty="0" err="1"/>
              <a:t>liên</a:t>
            </a:r>
            <a:r>
              <a:rPr lang="en-US" dirty="0"/>
              <a:t> </a:t>
            </a:r>
            <a:r>
              <a:rPr lang="en-US" dirty="0" err="1"/>
              <a:t>ngành</a:t>
            </a:r>
            <a:endParaRPr lang="en-US" dirty="0"/>
          </a:p>
        </p:txBody>
      </p:sp>
      <p:sp>
        <p:nvSpPr>
          <p:cNvPr id="6" name="Rectangle: Rounded Corners 5">
            <a:extLst>
              <a:ext uri="{FF2B5EF4-FFF2-40B4-BE49-F238E27FC236}">
                <a16:creationId xmlns:a16="http://schemas.microsoft.com/office/drawing/2014/main" id="{491795BF-612A-4476-BEBB-4EC230A162B1}"/>
              </a:ext>
            </a:extLst>
          </p:cNvPr>
          <p:cNvSpPr/>
          <p:nvPr/>
        </p:nvSpPr>
        <p:spPr>
          <a:xfrm>
            <a:off x="1010200" y="2420983"/>
            <a:ext cx="3875309" cy="809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t>Xây</a:t>
            </a:r>
            <a:r>
              <a:rPr lang="en-US" dirty="0"/>
              <a:t> </a:t>
            </a:r>
            <a:r>
              <a:rPr lang="en-US" dirty="0" err="1"/>
              <a:t>dựng</a:t>
            </a:r>
            <a:r>
              <a:rPr lang="en-US" dirty="0"/>
              <a:t> </a:t>
            </a:r>
            <a:r>
              <a:rPr lang="en-US" dirty="0" err="1"/>
              <a:t>đội</a:t>
            </a:r>
            <a:r>
              <a:rPr lang="en-US" dirty="0"/>
              <a:t> </a:t>
            </a:r>
            <a:r>
              <a:rPr lang="en-US" dirty="0" err="1"/>
              <a:t>ngũ</a:t>
            </a:r>
            <a:endParaRPr lang="en-US" dirty="0"/>
          </a:p>
        </p:txBody>
      </p:sp>
      <p:sp>
        <p:nvSpPr>
          <p:cNvPr id="7" name="Rectangle: Rounded Corners 6">
            <a:extLst>
              <a:ext uri="{FF2B5EF4-FFF2-40B4-BE49-F238E27FC236}">
                <a16:creationId xmlns:a16="http://schemas.microsoft.com/office/drawing/2014/main" id="{1491148A-EDB5-44EA-BACD-49B220510C49}"/>
              </a:ext>
            </a:extLst>
          </p:cNvPr>
          <p:cNvSpPr/>
          <p:nvPr/>
        </p:nvSpPr>
        <p:spPr>
          <a:xfrm>
            <a:off x="1010200" y="3413760"/>
            <a:ext cx="3875309" cy="853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err="1"/>
              <a:t>Xây</a:t>
            </a:r>
            <a:r>
              <a:rPr lang="en-US" dirty="0"/>
              <a:t> </a:t>
            </a:r>
            <a:r>
              <a:rPr lang="en-US" dirty="0" err="1"/>
              <a:t>dựng</a:t>
            </a:r>
            <a:r>
              <a:rPr lang="en-US" dirty="0"/>
              <a:t> </a:t>
            </a:r>
            <a:r>
              <a:rPr lang="en-US" dirty="0" err="1"/>
              <a:t>mô</a:t>
            </a:r>
            <a:r>
              <a:rPr lang="en-US" dirty="0"/>
              <a:t> </a:t>
            </a:r>
            <a:r>
              <a:rPr lang="en-US" dirty="0" err="1"/>
              <a:t>hình</a:t>
            </a:r>
            <a:r>
              <a:rPr lang="en-US" dirty="0"/>
              <a:t> </a:t>
            </a:r>
          </a:p>
        </p:txBody>
      </p:sp>
      <p:sp>
        <p:nvSpPr>
          <p:cNvPr id="8" name="Heart 7">
            <a:extLst>
              <a:ext uri="{FF2B5EF4-FFF2-40B4-BE49-F238E27FC236}">
                <a16:creationId xmlns:a16="http://schemas.microsoft.com/office/drawing/2014/main" id="{81804702-B3FD-4FBE-89CF-756C87F3BD3D}"/>
              </a:ext>
            </a:extLst>
          </p:cNvPr>
          <p:cNvSpPr/>
          <p:nvPr/>
        </p:nvSpPr>
        <p:spPr>
          <a:xfrm>
            <a:off x="5765075" y="1428207"/>
            <a:ext cx="2550050" cy="255161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t>Các</a:t>
            </a:r>
            <a:r>
              <a:rPr lang="en-US" dirty="0"/>
              <a:t> </a:t>
            </a:r>
            <a:r>
              <a:rPr lang="en-US" dirty="0" err="1"/>
              <a:t>vấn</a:t>
            </a:r>
            <a:r>
              <a:rPr lang="en-US" dirty="0"/>
              <a:t> </a:t>
            </a:r>
            <a:r>
              <a:rPr lang="en-US" dirty="0" err="1"/>
              <a:t>đề</a:t>
            </a:r>
            <a:r>
              <a:rPr lang="en-US" dirty="0"/>
              <a:t> </a:t>
            </a:r>
            <a:r>
              <a:rPr lang="en-US" dirty="0" err="1"/>
              <a:t>của</a:t>
            </a:r>
            <a:r>
              <a:rPr lang="en-US" dirty="0"/>
              <a:t> tr</a:t>
            </a:r>
            <a:r>
              <a:rPr lang="vi-VN" dirty="0"/>
              <a:t>ư</a:t>
            </a:r>
            <a:r>
              <a:rPr lang="en-US" dirty="0" err="1"/>
              <a:t>ờng</a:t>
            </a:r>
            <a:r>
              <a:rPr lang="en-US" dirty="0"/>
              <a:t> </a:t>
            </a:r>
            <a:r>
              <a:rPr lang="en-US" dirty="0" err="1"/>
              <a:t>học</a:t>
            </a:r>
            <a:r>
              <a:rPr lang="en-US" dirty="0"/>
              <a:t> đ</a:t>
            </a:r>
            <a:r>
              <a:rPr lang="vi-VN" dirty="0"/>
              <a:t>ư</a:t>
            </a:r>
            <a:r>
              <a:rPr lang="en-US" dirty="0" err="1"/>
              <a:t>ợc</a:t>
            </a:r>
            <a:r>
              <a:rPr lang="en-US" dirty="0"/>
              <a:t> </a:t>
            </a:r>
            <a:r>
              <a:rPr lang="en-US" dirty="0" err="1"/>
              <a:t>giải</a:t>
            </a:r>
            <a:r>
              <a:rPr lang="en-US" dirty="0"/>
              <a:t> </a:t>
            </a:r>
            <a:r>
              <a:rPr lang="en-US" dirty="0" err="1"/>
              <a:t>quyết</a:t>
            </a:r>
            <a:r>
              <a:rPr lang="en-US" dirty="0"/>
              <a:t> </a:t>
            </a:r>
            <a:r>
              <a:rPr lang="en-US" dirty="0" err="1"/>
              <a:t>hiệu</a:t>
            </a:r>
            <a:r>
              <a:rPr lang="en-US" dirty="0"/>
              <a:t> </a:t>
            </a:r>
            <a:r>
              <a:rPr lang="en-US" dirty="0" err="1"/>
              <a:t>quả</a:t>
            </a:r>
            <a:endParaRPr lang="en-US" dirty="0"/>
          </a:p>
        </p:txBody>
      </p:sp>
      <p:cxnSp>
        <p:nvCxnSpPr>
          <p:cNvPr id="10" name="Straight Arrow Connector 9">
            <a:extLst>
              <a:ext uri="{FF2B5EF4-FFF2-40B4-BE49-F238E27FC236}">
                <a16:creationId xmlns:a16="http://schemas.microsoft.com/office/drawing/2014/main" id="{F447A2DC-39A9-4787-9416-40F0C76B8F90}"/>
              </a:ext>
            </a:extLst>
          </p:cNvPr>
          <p:cNvCxnSpPr>
            <a:stCxn id="5" idx="3"/>
          </p:cNvCxnSpPr>
          <p:nvPr/>
        </p:nvCxnSpPr>
        <p:spPr>
          <a:xfrm>
            <a:off x="4885509" y="1833155"/>
            <a:ext cx="905691" cy="918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0520BE6-A399-45EE-8C1D-5C6D16E989F2}"/>
              </a:ext>
            </a:extLst>
          </p:cNvPr>
          <p:cNvCxnSpPr>
            <a:stCxn id="6" idx="3"/>
          </p:cNvCxnSpPr>
          <p:nvPr/>
        </p:nvCxnSpPr>
        <p:spPr>
          <a:xfrm>
            <a:off x="4885509" y="2825932"/>
            <a:ext cx="879566" cy="4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55EFD5-E180-46D0-B94E-224524F29ED9}"/>
              </a:ext>
            </a:extLst>
          </p:cNvPr>
          <p:cNvCxnSpPr>
            <a:stCxn id="7" idx="3"/>
          </p:cNvCxnSpPr>
          <p:nvPr/>
        </p:nvCxnSpPr>
        <p:spPr>
          <a:xfrm flipV="1">
            <a:off x="4885509" y="2859991"/>
            <a:ext cx="905691" cy="980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93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313F-35CE-4E1C-8A73-15FBE75D406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C969D3-5B40-4F70-94AF-5CED7214F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ED6EC1-CE15-4A1B-815D-2107751B04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1026" name="Picture 2">
            <a:extLst>
              <a:ext uri="{FF2B5EF4-FFF2-40B4-BE49-F238E27FC236}">
                <a16:creationId xmlns:a16="http://schemas.microsoft.com/office/drawing/2014/main" id="{D9B4CA59-A008-4361-B1C9-E03D7501B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13"/>
            <a:ext cx="9144000" cy="4281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BFB7E2-2B66-472D-9360-03CB1D90F177}"/>
              </a:ext>
            </a:extLst>
          </p:cNvPr>
          <p:cNvSpPr txBox="1"/>
          <p:nvPr/>
        </p:nvSpPr>
        <p:spPr>
          <a:xfrm>
            <a:off x="0" y="138313"/>
            <a:ext cx="9144000" cy="307777"/>
          </a:xfrm>
          <a:prstGeom prst="rect">
            <a:avLst/>
          </a:prstGeom>
          <a:noFill/>
        </p:spPr>
        <p:txBody>
          <a:bodyPr wrap="square" rtlCol="0">
            <a:spAutoFit/>
          </a:bodyPr>
          <a:lstStyle/>
          <a:p>
            <a:pPr algn="l"/>
            <a:r>
              <a:rPr lang="en-US" dirty="0">
                <a:solidFill>
                  <a:srgbClr val="FFFF00"/>
                </a:solidFill>
              </a:rPr>
              <a:t>XÂY DỰNG MÔ HÌNH DỊCH VỤ CTXH TRONG TRƯỜNG HỌC THEO MÔ HÌNH CANVAS </a:t>
            </a:r>
          </a:p>
        </p:txBody>
      </p:sp>
    </p:spTree>
    <p:extLst>
      <p:ext uri="{BB962C8B-B14F-4D97-AF65-F5344CB8AC3E}">
        <p14:creationId xmlns:p14="http://schemas.microsoft.com/office/powerpoint/2010/main" val="269774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B800-9C14-40EA-A96C-D8BE756F8B0A}"/>
              </a:ext>
            </a:extLst>
          </p:cNvPr>
          <p:cNvSpPr>
            <a:spLocks noGrp="1"/>
          </p:cNvSpPr>
          <p:nvPr>
            <p:ph type="title"/>
          </p:nvPr>
        </p:nvSpPr>
        <p:spPr/>
        <p:txBody>
          <a:bodyPr/>
          <a:lstStyle/>
          <a:p>
            <a:r>
              <a:rPr lang="en-US" dirty="0" err="1"/>
              <a:t>Phân</a:t>
            </a:r>
            <a:r>
              <a:rPr lang="en-US" dirty="0"/>
              <a:t> </a:t>
            </a:r>
            <a:r>
              <a:rPr lang="en-US" dirty="0" err="1"/>
              <a:t>khúc</a:t>
            </a:r>
            <a:r>
              <a:rPr lang="en-US" dirty="0"/>
              <a:t> </a:t>
            </a:r>
            <a:r>
              <a:rPr lang="en-US" dirty="0" err="1"/>
              <a:t>khách</a:t>
            </a:r>
            <a:r>
              <a:rPr lang="en-US" dirty="0"/>
              <a:t> </a:t>
            </a:r>
            <a:r>
              <a:rPr lang="en-US" dirty="0" err="1"/>
              <a:t>hàng</a:t>
            </a:r>
            <a:endParaRPr lang="en-US" dirty="0"/>
          </a:p>
        </p:txBody>
      </p:sp>
      <p:sp>
        <p:nvSpPr>
          <p:cNvPr id="3" name="Text Placeholder 2">
            <a:extLst>
              <a:ext uri="{FF2B5EF4-FFF2-40B4-BE49-F238E27FC236}">
                <a16:creationId xmlns:a16="http://schemas.microsoft.com/office/drawing/2014/main" id="{65129A20-571C-466D-A1EE-F6AE8EEBD304}"/>
              </a:ext>
            </a:extLst>
          </p:cNvPr>
          <p:cNvSpPr>
            <a:spLocks noGrp="1"/>
          </p:cNvSpPr>
          <p:nvPr>
            <p:ph type="body" idx="1"/>
          </p:nvPr>
        </p:nvSpPr>
        <p:spPr/>
        <p:txBody>
          <a:bodyPr/>
          <a:lstStyle/>
          <a:p>
            <a:pPr>
              <a:buFontTx/>
              <a:buChar char="-"/>
            </a:pPr>
            <a:r>
              <a:rPr lang="en-US" sz="2000" b="0" i="0" dirty="0">
                <a:solidFill>
                  <a:schemeClr val="tx1"/>
                </a:solidFill>
                <a:effectLst/>
                <a:latin typeface="Roboto" panose="020B0604020202020204" charset="0"/>
              </a:rPr>
              <a:t>H</a:t>
            </a:r>
            <a:r>
              <a:rPr lang="vi-VN" sz="2000" b="0" i="0" dirty="0">
                <a:solidFill>
                  <a:schemeClr val="tx1"/>
                </a:solidFill>
                <a:effectLst/>
                <a:latin typeface="Roboto" panose="020B0604020202020204" charset="0"/>
              </a:rPr>
              <a:t>iểu biết về khách hàng thông qua nhu cầu hiện tại và tương lai của họ.</a:t>
            </a:r>
            <a:endParaRPr lang="en-US" sz="2000" b="0" i="0" dirty="0">
              <a:solidFill>
                <a:schemeClr val="tx1"/>
              </a:solidFill>
              <a:effectLst/>
              <a:latin typeface="Roboto" panose="020B0604020202020204" charset="0"/>
            </a:endParaRPr>
          </a:p>
          <a:p>
            <a:pPr>
              <a:buFontTx/>
              <a:buChar char="-"/>
            </a:pPr>
            <a:r>
              <a:rPr lang="vi-VN" sz="2000" b="0" i="0" dirty="0">
                <a:solidFill>
                  <a:schemeClr val="tx1"/>
                </a:solidFill>
                <a:effectLst/>
                <a:latin typeface="Roboto" panose="020B0604020202020204" charset="0"/>
              </a:rPr>
              <a:t>liệt kê và sắp xếp khách hàng theo thứ tự ưu tiên</a:t>
            </a:r>
            <a:r>
              <a:rPr lang="en-US" sz="2000" b="0" i="0" dirty="0">
                <a:solidFill>
                  <a:schemeClr val="tx1"/>
                </a:solidFill>
                <a:effectLst/>
                <a:latin typeface="Roboto" panose="020B0604020202020204" charset="0"/>
              </a:rPr>
              <a:t>.</a:t>
            </a:r>
          </a:p>
          <a:p>
            <a:pPr>
              <a:buFontTx/>
              <a:buChar char="-"/>
            </a:pPr>
            <a:r>
              <a:rPr lang="en-US" sz="2000" b="0" i="0" dirty="0">
                <a:solidFill>
                  <a:schemeClr val="tx1"/>
                </a:solidFill>
                <a:effectLst/>
                <a:latin typeface="Roboto" panose="020B0604020202020204" charset="0"/>
              </a:rPr>
              <a:t>Đ</a:t>
            </a:r>
            <a:r>
              <a:rPr lang="vi-VN" sz="2000" b="0" i="0" dirty="0">
                <a:solidFill>
                  <a:schemeClr val="tx1"/>
                </a:solidFill>
                <a:effectLst/>
                <a:latin typeface="Roboto" panose="020B0604020202020204" charset="0"/>
              </a:rPr>
              <a:t>ánh giá kỹ lưỡng khách hàng bằng cách tìm hiểu điểm mạnh và điểm yếu của họ</a:t>
            </a:r>
            <a:r>
              <a:rPr lang="en-US" sz="2000" b="0" i="0" dirty="0">
                <a:solidFill>
                  <a:schemeClr val="tx1"/>
                </a:solidFill>
                <a:effectLst/>
                <a:latin typeface="Roboto" panose="020B0604020202020204" charset="0"/>
              </a:rPr>
              <a:t>.</a:t>
            </a:r>
          </a:p>
          <a:p>
            <a:pPr>
              <a:buFontTx/>
              <a:buChar char="-"/>
            </a:pPr>
            <a:r>
              <a:rPr lang="en-US" sz="2000" dirty="0">
                <a:solidFill>
                  <a:schemeClr val="tx1"/>
                </a:solidFill>
                <a:latin typeface="Roboto" panose="020B0604020202020204" charset="0"/>
              </a:rPr>
              <a:t>K</a:t>
            </a:r>
            <a:r>
              <a:rPr lang="vi-VN" sz="2000" b="0" i="0" dirty="0">
                <a:solidFill>
                  <a:schemeClr val="tx1"/>
                </a:solidFill>
                <a:effectLst/>
                <a:latin typeface="Roboto" panose="020B0604020202020204" charset="0"/>
              </a:rPr>
              <a:t>hám phá các tệp khách hàng khác có thể mang lại nhiều lợi ích nếu tập trung và họ.</a:t>
            </a:r>
            <a:endParaRPr lang="en-US" sz="2000" dirty="0">
              <a:solidFill>
                <a:schemeClr val="tx1"/>
              </a:solidFill>
            </a:endParaRPr>
          </a:p>
        </p:txBody>
      </p:sp>
      <p:sp>
        <p:nvSpPr>
          <p:cNvPr id="4" name="Slide Number Placeholder 3">
            <a:extLst>
              <a:ext uri="{FF2B5EF4-FFF2-40B4-BE49-F238E27FC236}">
                <a16:creationId xmlns:a16="http://schemas.microsoft.com/office/drawing/2014/main" id="{16131FCF-A092-4807-B855-7EB6240AD8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04745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A598-B4F6-436A-AB25-8F22D3CCC606}"/>
              </a:ext>
            </a:extLst>
          </p:cNvPr>
          <p:cNvSpPr>
            <a:spLocks noGrp="1"/>
          </p:cNvSpPr>
          <p:nvPr>
            <p:ph type="title"/>
          </p:nvPr>
        </p:nvSpPr>
        <p:spPr/>
        <p:txBody>
          <a:bodyPr/>
          <a:lstStyle/>
          <a:p>
            <a:r>
              <a:rPr lang="en-US" dirty="0" err="1"/>
              <a:t>Giá</a:t>
            </a:r>
            <a:r>
              <a:rPr lang="en-US" dirty="0"/>
              <a:t> </a:t>
            </a:r>
            <a:r>
              <a:rPr lang="en-US" dirty="0" err="1"/>
              <a:t>trị</a:t>
            </a:r>
            <a:r>
              <a:rPr lang="en-US" dirty="0"/>
              <a:t> </a:t>
            </a:r>
            <a:r>
              <a:rPr lang="en-US" dirty="0" err="1"/>
              <a:t>cung</a:t>
            </a:r>
            <a:r>
              <a:rPr lang="en-US" dirty="0"/>
              <a:t> </a:t>
            </a:r>
            <a:r>
              <a:rPr lang="en-US" dirty="0" err="1"/>
              <a:t>cấp</a:t>
            </a:r>
            <a:endParaRPr lang="en-US" dirty="0"/>
          </a:p>
        </p:txBody>
      </p:sp>
      <p:sp>
        <p:nvSpPr>
          <p:cNvPr id="3" name="Text Placeholder 2">
            <a:extLst>
              <a:ext uri="{FF2B5EF4-FFF2-40B4-BE49-F238E27FC236}">
                <a16:creationId xmlns:a16="http://schemas.microsoft.com/office/drawing/2014/main" id="{BAC13A44-FA14-4D52-A6F6-DF59FF6B63D0}"/>
              </a:ext>
            </a:extLst>
          </p:cNvPr>
          <p:cNvSpPr>
            <a:spLocks noGrp="1"/>
          </p:cNvSpPr>
          <p:nvPr>
            <p:ph type="body" idx="1"/>
          </p:nvPr>
        </p:nvSpPr>
        <p:spPr/>
        <p:txBody>
          <a:bodyPr/>
          <a:lstStyle/>
          <a:p>
            <a:pPr>
              <a:buFontTx/>
              <a:buChar char="-"/>
            </a:pPr>
            <a:r>
              <a:rPr lang="en-US" b="0" i="0" dirty="0">
                <a:solidFill>
                  <a:schemeClr val="tx1"/>
                </a:solidFill>
                <a:effectLst/>
                <a:latin typeface="Times New Roman" panose="02020603050405020304" pitchFamily="18" charset="0"/>
                <a:cs typeface="Times New Roman" panose="02020603050405020304" pitchFamily="18" charset="0"/>
              </a:rPr>
              <a:t>C</a:t>
            </a:r>
            <a:r>
              <a:rPr lang="vi-VN" b="0" i="0" dirty="0">
                <a:solidFill>
                  <a:schemeClr val="tx1"/>
                </a:solidFill>
                <a:effectLst/>
                <a:latin typeface="Times New Roman" panose="02020603050405020304" pitchFamily="18" charset="0"/>
                <a:cs typeface="Times New Roman" panose="02020603050405020304" pitchFamily="18" charset="0"/>
              </a:rPr>
              <a:t>âu hỏi tiên quyết là bạn muốn giải quyết vấn đề gì thông qua giá trị của sản phẩm / dịch vụ đó. </a:t>
            </a:r>
            <a:endParaRPr lang="en-US" b="0" i="0" dirty="0">
              <a:solidFill>
                <a:schemeClr val="tx1"/>
              </a:solidFill>
              <a:effectLst/>
              <a:latin typeface="Times New Roman" panose="02020603050405020304" pitchFamily="18" charset="0"/>
              <a:cs typeface="Times New Roman" panose="02020603050405020304" pitchFamily="18" charset="0"/>
            </a:endParaRPr>
          </a:p>
          <a:p>
            <a:pPr>
              <a:buFontTx/>
              <a:buChar char="-"/>
            </a:pPr>
            <a:r>
              <a:rPr lang="vi-VN" b="0" i="0" dirty="0">
                <a:solidFill>
                  <a:schemeClr val="tx1"/>
                </a:solidFill>
                <a:effectLst/>
                <a:latin typeface="Times New Roman" panose="02020603050405020304" pitchFamily="18" charset="0"/>
                <a:cs typeface="Times New Roman" panose="02020603050405020304" pitchFamily="18" charset="0"/>
              </a:rPr>
              <a:t>Sau đó, hãy tìm cách cải tiến sản phẩm, dịch vụ hoặc toàn bộ trải nghiệm khách hàng để mang đến giá trị lớn hơn đối thủ. </a:t>
            </a:r>
            <a:endParaRPr lang="en-US" b="0" i="0" dirty="0">
              <a:solidFill>
                <a:schemeClr val="tx1"/>
              </a:solidFill>
              <a:effectLst/>
              <a:latin typeface="Times New Roman" panose="02020603050405020304" pitchFamily="18" charset="0"/>
              <a:cs typeface="Times New Roman" panose="02020603050405020304" pitchFamily="18" charset="0"/>
            </a:endParaRPr>
          </a:p>
          <a:p>
            <a:pPr>
              <a:buFontTx/>
              <a:buChar char="-"/>
            </a:pPr>
            <a:r>
              <a:rPr lang="vi-VN" b="0" i="0" dirty="0">
                <a:solidFill>
                  <a:schemeClr val="tx1"/>
                </a:solidFill>
                <a:effectLst/>
                <a:latin typeface="Times New Roman" panose="02020603050405020304" pitchFamily="18" charset="0"/>
                <a:cs typeface="Times New Roman" panose="02020603050405020304" pitchFamily="18" charset="0"/>
              </a:rPr>
              <a:t>Cuối cùng, cần phải xác định giá trị cốt lõi.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104B55E-7ABD-4699-8BD2-3161EA104B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56356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BE2F-6F07-4BFF-9EC4-B05860418A6A}"/>
              </a:ext>
            </a:extLst>
          </p:cNvPr>
          <p:cNvSpPr>
            <a:spLocks noGrp="1"/>
          </p:cNvSpPr>
          <p:nvPr>
            <p:ph type="title"/>
          </p:nvPr>
        </p:nvSpPr>
        <p:spPr/>
        <p:txBody>
          <a:bodyPr/>
          <a:lstStyle/>
          <a:p>
            <a:r>
              <a:rPr lang="en-US" dirty="0" err="1"/>
              <a:t>Kênh</a:t>
            </a:r>
            <a:r>
              <a:rPr lang="en-US" dirty="0"/>
              <a:t> </a:t>
            </a:r>
            <a:r>
              <a:rPr lang="en-US" dirty="0" err="1"/>
              <a:t>phân</a:t>
            </a:r>
            <a:r>
              <a:rPr lang="en-US" dirty="0"/>
              <a:t> </a:t>
            </a:r>
            <a:r>
              <a:rPr lang="en-US" dirty="0" err="1"/>
              <a:t>phối</a:t>
            </a:r>
            <a:endParaRPr lang="en-US" dirty="0"/>
          </a:p>
        </p:txBody>
      </p:sp>
      <p:sp>
        <p:nvSpPr>
          <p:cNvPr id="3" name="Text Placeholder 2">
            <a:extLst>
              <a:ext uri="{FF2B5EF4-FFF2-40B4-BE49-F238E27FC236}">
                <a16:creationId xmlns:a16="http://schemas.microsoft.com/office/drawing/2014/main" id="{08784F1F-8A68-481F-BF8D-462A15FFAD5F}"/>
              </a:ext>
            </a:extLst>
          </p:cNvPr>
          <p:cNvSpPr>
            <a:spLocks noGrp="1"/>
          </p:cNvSpPr>
          <p:nvPr>
            <p:ph type="body" idx="1"/>
          </p:nvPr>
        </p:nvSpPr>
        <p:spPr/>
        <p:txBody>
          <a:bodyPr/>
          <a:lstStyle/>
          <a:p>
            <a:r>
              <a:rPr lang="en-US" dirty="0" err="1"/>
              <a:t>Là</a:t>
            </a:r>
            <a:r>
              <a:rPr lang="en-US" dirty="0"/>
              <a:t> </a:t>
            </a:r>
            <a:r>
              <a:rPr lang="en-US" dirty="0" err="1"/>
              <a:t>cách</a:t>
            </a:r>
            <a:r>
              <a:rPr lang="en-US" dirty="0"/>
              <a:t> </a:t>
            </a:r>
            <a:r>
              <a:rPr lang="en-US" dirty="0" err="1"/>
              <a:t>tìm</a:t>
            </a:r>
            <a:r>
              <a:rPr lang="en-US" dirty="0"/>
              <a:t> </a:t>
            </a:r>
            <a:r>
              <a:rPr lang="en-US" dirty="0" err="1"/>
              <a:t>kiếm</a:t>
            </a:r>
            <a:r>
              <a:rPr lang="en-US" dirty="0"/>
              <a:t> </a:t>
            </a:r>
            <a:r>
              <a:rPr lang="en-US" dirty="0" err="1"/>
              <a:t>khách</a:t>
            </a:r>
            <a:r>
              <a:rPr lang="en-US" dirty="0"/>
              <a:t> hang: </a:t>
            </a:r>
            <a:r>
              <a:rPr lang="en-US" dirty="0" err="1"/>
              <a:t>phát</a:t>
            </a:r>
            <a:r>
              <a:rPr lang="en-US" dirty="0"/>
              <a:t> </a:t>
            </a:r>
            <a:r>
              <a:rPr lang="en-US" dirty="0" err="1"/>
              <a:t>hiện</a:t>
            </a:r>
            <a:r>
              <a:rPr lang="en-US" dirty="0"/>
              <a:t> </a:t>
            </a:r>
            <a:r>
              <a:rPr lang="en-US" dirty="0" err="1"/>
              <a:t>vấn</a:t>
            </a:r>
            <a:r>
              <a:rPr lang="en-US" dirty="0"/>
              <a:t> </a:t>
            </a:r>
            <a:r>
              <a:rPr lang="en-US" dirty="0" err="1"/>
              <a:t>đề</a:t>
            </a:r>
            <a:r>
              <a:rPr lang="en-US" dirty="0"/>
              <a:t> </a:t>
            </a:r>
            <a:r>
              <a:rPr lang="en-US" dirty="0" err="1"/>
              <a:t>thông</a:t>
            </a:r>
            <a:r>
              <a:rPr lang="en-US" dirty="0"/>
              <a:t> qua </a:t>
            </a:r>
            <a:r>
              <a:rPr lang="en-US" dirty="0" err="1"/>
              <a:t>các</a:t>
            </a:r>
            <a:r>
              <a:rPr lang="en-US" dirty="0"/>
              <a:t> </a:t>
            </a:r>
            <a:r>
              <a:rPr lang="en-US" dirty="0" err="1"/>
              <a:t>hình</a:t>
            </a:r>
            <a:r>
              <a:rPr lang="en-US" dirty="0"/>
              <a:t> </a:t>
            </a:r>
            <a:r>
              <a:rPr lang="en-US" dirty="0" err="1"/>
              <a:t>thức</a:t>
            </a:r>
            <a:r>
              <a:rPr lang="en-US" dirty="0"/>
              <a:t>.</a:t>
            </a:r>
          </a:p>
          <a:p>
            <a:r>
              <a:rPr lang="en-US" dirty="0" err="1"/>
              <a:t>Sử</a:t>
            </a:r>
            <a:r>
              <a:rPr lang="en-US" dirty="0"/>
              <a:t> </a:t>
            </a:r>
            <a:r>
              <a:rPr lang="en-US" dirty="0" err="1"/>
              <a:t>dụng</a:t>
            </a:r>
            <a:r>
              <a:rPr lang="en-US" dirty="0"/>
              <a:t> </a:t>
            </a:r>
            <a:r>
              <a:rPr lang="en-US" dirty="0" err="1"/>
              <a:t>công</a:t>
            </a:r>
            <a:r>
              <a:rPr lang="en-US" dirty="0"/>
              <a:t> </a:t>
            </a:r>
            <a:r>
              <a:rPr lang="en-US" dirty="0" err="1"/>
              <a:t>nghệ</a:t>
            </a:r>
            <a:r>
              <a:rPr lang="en-US" dirty="0"/>
              <a:t>.</a:t>
            </a:r>
          </a:p>
        </p:txBody>
      </p:sp>
      <p:sp>
        <p:nvSpPr>
          <p:cNvPr id="4" name="Slide Number Placeholder 3">
            <a:extLst>
              <a:ext uri="{FF2B5EF4-FFF2-40B4-BE49-F238E27FC236}">
                <a16:creationId xmlns:a16="http://schemas.microsoft.com/office/drawing/2014/main" id="{8C8E1C52-8DF9-4920-8F6E-5F5EA98180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9094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D508A-4D18-4619-A04E-869E710DD664}"/>
              </a:ext>
            </a:extLst>
          </p:cNvPr>
          <p:cNvSpPr>
            <a:spLocks noGrp="1"/>
          </p:cNvSpPr>
          <p:nvPr>
            <p:ph type="title"/>
          </p:nvPr>
        </p:nvSpPr>
        <p:spPr/>
        <p:txBody>
          <a:bodyPr/>
          <a:lstStyle/>
          <a:p>
            <a:r>
              <a:rPr lang="en-US" dirty="0"/>
              <a:t>Quan </a:t>
            </a:r>
            <a:r>
              <a:rPr lang="en-US" dirty="0" err="1"/>
              <a:t>hệ</a:t>
            </a:r>
            <a:r>
              <a:rPr lang="en-US" dirty="0"/>
              <a:t> </a:t>
            </a:r>
            <a:r>
              <a:rPr lang="en-US" dirty="0" err="1"/>
              <a:t>khách</a:t>
            </a:r>
            <a:r>
              <a:rPr lang="en-US" dirty="0"/>
              <a:t> </a:t>
            </a:r>
            <a:r>
              <a:rPr lang="en-US" dirty="0" err="1"/>
              <a:t>hàng</a:t>
            </a:r>
            <a:endParaRPr lang="en-US" dirty="0"/>
          </a:p>
        </p:txBody>
      </p:sp>
      <p:sp>
        <p:nvSpPr>
          <p:cNvPr id="3" name="Text Placeholder 2">
            <a:extLst>
              <a:ext uri="{FF2B5EF4-FFF2-40B4-BE49-F238E27FC236}">
                <a16:creationId xmlns:a16="http://schemas.microsoft.com/office/drawing/2014/main" id="{D33D705C-D4E9-4415-996A-310884106DB7}"/>
              </a:ext>
            </a:extLst>
          </p:cNvPr>
          <p:cNvSpPr>
            <a:spLocks noGrp="1"/>
          </p:cNvSpPr>
          <p:nvPr>
            <p:ph type="body" idx="1"/>
          </p:nvPr>
        </p:nvSpPr>
        <p:spPr/>
        <p:txBody>
          <a:bodyPr/>
          <a:lstStyle/>
          <a:p>
            <a:r>
              <a:rPr lang="en-US" dirty="0" err="1"/>
              <a:t>Tư</a:t>
            </a:r>
            <a:r>
              <a:rPr lang="en-US" dirty="0"/>
              <a:t> </a:t>
            </a:r>
            <a:r>
              <a:rPr lang="en-US" dirty="0" err="1"/>
              <a:t>vấn</a:t>
            </a:r>
            <a:r>
              <a:rPr lang="en-US" dirty="0"/>
              <a:t> </a:t>
            </a:r>
            <a:r>
              <a:rPr lang="en-US" dirty="0" err="1"/>
              <a:t>nhóm</a:t>
            </a:r>
            <a:endParaRPr lang="en-US" dirty="0"/>
          </a:p>
          <a:p>
            <a:r>
              <a:rPr lang="en-US" dirty="0" err="1"/>
              <a:t>Tư</a:t>
            </a:r>
            <a:r>
              <a:rPr lang="en-US" dirty="0"/>
              <a:t> </a:t>
            </a:r>
            <a:r>
              <a:rPr lang="en-US" dirty="0" err="1"/>
              <a:t>vấn</a:t>
            </a:r>
            <a:r>
              <a:rPr lang="en-US" dirty="0"/>
              <a:t> </a:t>
            </a:r>
            <a:r>
              <a:rPr lang="en-US" dirty="0" err="1"/>
              <a:t>cá</a:t>
            </a:r>
            <a:r>
              <a:rPr lang="en-US" dirty="0"/>
              <a:t> </a:t>
            </a:r>
            <a:r>
              <a:rPr lang="en-US" dirty="0" err="1"/>
              <a:t>nhân</a:t>
            </a:r>
            <a:endParaRPr lang="en-US" dirty="0"/>
          </a:p>
          <a:p>
            <a:r>
              <a:rPr lang="en-US" dirty="0" err="1"/>
              <a:t>Tư</a:t>
            </a:r>
            <a:r>
              <a:rPr lang="en-US" dirty="0"/>
              <a:t> </a:t>
            </a:r>
            <a:r>
              <a:rPr lang="en-US" dirty="0" err="1"/>
              <a:t>vấn</a:t>
            </a:r>
            <a:r>
              <a:rPr lang="en-US" dirty="0"/>
              <a:t> cha </a:t>
            </a:r>
            <a:r>
              <a:rPr lang="en-US" dirty="0" err="1"/>
              <a:t>mẹ</a:t>
            </a:r>
            <a:r>
              <a:rPr lang="en-US" dirty="0"/>
              <a:t>.</a:t>
            </a:r>
          </a:p>
          <a:p>
            <a:r>
              <a:rPr lang="en-US" dirty="0" err="1"/>
              <a:t>Bạn</a:t>
            </a:r>
            <a:r>
              <a:rPr lang="en-US" dirty="0"/>
              <a:t> </a:t>
            </a:r>
            <a:r>
              <a:rPr lang="en-US" dirty="0" err="1"/>
              <a:t>bè</a:t>
            </a:r>
            <a:r>
              <a:rPr lang="en-US" dirty="0"/>
              <a:t> </a:t>
            </a:r>
            <a:r>
              <a:rPr lang="en-US" dirty="0" err="1"/>
              <a:t>tư</a:t>
            </a:r>
            <a:r>
              <a:rPr lang="en-US" dirty="0"/>
              <a:t> </a:t>
            </a:r>
            <a:r>
              <a:rPr lang="en-US" dirty="0" err="1"/>
              <a:t>vấn</a:t>
            </a:r>
            <a:endParaRPr lang="en-US" dirty="0"/>
          </a:p>
          <a:p>
            <a:r>
              <a:rPr lang="en-US" dirty="0" err="1"/>
              <a:t>Xây</a:t>
            </a:r>
            <a:r>
              <a:rPr lang="en-US" dirty="0"/>
              <a:t> </a:t>
            </a:r>
            <a:r>
              <a:rPr lang="en-US" dirty="0" err="1"/>
              <a:t>dựng</a:t>
            </a:r>
            <a:r>
              <a:rPr lang="en-US" dirty="0"/>
              <a:t> </a:t>
            </a:r>
            <a:r>
              <a:rPr lang="en-US" dirty="0" err="1"/>
              <a:t>Chương</a:t>
            </a:r>
            <a:r>
              <a:rPr lang="en-US" dirty="0"/>
              <a:t> </a:t>
            </a:r>
            <a:r>
              <a:rPr lang="en-US" dirty="0" err="1"/>
              <a:t>trình</a:t>
            </a:r>
            <a:r>
              <a:rPr lang="en-US" dirty="0"/>
              <a:t> </a:t>
            </a:r>
            <a:r>
              <a:rPr lang="en-US" dirty="0" err="1"/>
              <a:t>giáo</a:t>
            </a:r>
            <a:r>
              <a:rPr lang="en-US" dirty="0"/>
              <a:t> </a:t>
            </a:r>
            <a:r>
              <a:rPr lang="en-US" dirty="0" err="1"/>
              <a:t>dục</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hướng</a:t>
            </a:r>
            <a:r>
              <a:rPr lang="en-US" dirty="0"/>
              <a:t> </a:t>
            </a:r>
            <a:r>
              <a:rPr lang="en-US" dirty="0" err="1"/>
              <a:t>nghiệp</a:t>
            </a:r>
            <a:r>
              <a:rPr lang="en-US" dirty="0"/>
              <a:t>, </a:t>
            </a:r>
            <a:r>
              <a:rPr lang="en-US" dirty="0" err="1"/>
              <a:t>việc</a:t>
            </a:r>
            <a:r>
              <a:rPr lang="en-US" dirty="0"/>
              <a:t> </a:t>
            </a:r>
            <a:r>
              <a:rPr lang="en-US" dirty="0" err="1"/>
              <a:t>làm</a:t>
            </a:r>
            <a:r>
              <a:rPr lang="en-US" dirty="0"/>
              <a:t>,…</a:t>
            </a:r>
          </a:p>
        </p:txBody>
      </p:sp>
      <p:sp>
        <p:nvSpPr>
          <p:cNvPr id="4" name="Slide Number Placeholder 3">
            <a:extLst>
              <a:ext uri="{FF2B5EF4-FFF2-40B4-BE49-F238E27FC236}">
                <a16:creationId xmlns:a16="http://schemas.microsoft.com/office/drawing/2014/main" id="{4CC62BEA-6D89-45A6-80BC-32F09FCF15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9928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1010200" y="648725"/>
            <a:ext cx="7131300" cy="67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Roboto"/>
                <a:ea typeface="Roboto"/>
                <a:cs typeface="Roboto"/>
                <a:sym typeface="Roboto"/>
              </a:rPr>
              <a:t>NỘI DUNG</a:t>
            </a:r>
            <a:endParaRPr sz="2400" dirty="0">
              <a:latin typeface="Roboto"/>
              <a:ea typeface="Roboto"/>
              <a:cs typeface="Roboto"/>
              <a:sym typeface="Roboto"/>
            </a:endParaRPr>
          </a:p>
        </p:txBody>
      </p:sp>
      <p:sp>
        <p:nvSpPr>
          <p:cNvPr id="6" name="TextBox 5">
            <a:extLst>
              <a:ext uri="{FF2B5EF4-FFF2-40B4-BE49-F238E27FC236}">
                <a16:creationId xmlns:a16="http://schemas.microsoft.com/office/drawing/2014/main" id="{B3A962F6-259E-4745-A390-F1C1D5976E32}"/>
              </a:ext>
            </a:extLst>
          </p:cNvPr>
          <p:cNvSpPr txBox="1"/>
          <p:nvPr/>
        </p:nvSpPr>
        <p:spPr>
          <a:xfrm>
            <a:off x="1149530" y="1303210"/>
            <a:ext cx="567798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1.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tr</a:t>
            </a:r>
            <a:r>
              <a:rPr lang="vi-VN" dirty="0"/>
              <a:t>ư</a:t>
            </a:r>
            <a:r>
              <a:rPr lang="en-US" dirty="0" err="1"/>
              <a:t>ờng</a:t>
            </a:r>
            <a:r>
              <a:rPr lang="en-US" dirty="0"/>
              <a:t> </a:t>
            </a:r>
            <a:r>
              <a:rPr lang="en-US" dirty="0" err="1"/>
              <a:t>học</a:t>
            </a:r>
            <a:r>
              <a:rPr lang="en-US" dirty="0"/>
              <a:t> </a:t>
            </a:r>
            <a:r>
              <a:rPr lang="en-US" dirty="0" err="1"/>
              <a:t>là</a:t>
            </a:r>
            <a:r>
              <a:rPr lang="en-US" dirty="0"/>
              <a:t> </a:t>
            </a:r>
            <a:r>
              <a:rPr lang="en-US" dirty="0" err="1"/>
              <a:t>gì</a:t>
            </a:r>
            <a:r>
              <a:rPr lang="en-US" dirty="0"/>
              <a:t> </a:t>
            </a:r>
          </a:p>
        </p:txBody>
      </p:sp>
      <p:sp>
        <p:nvSpPr>
          <p:cNvPr id="7" name="TextBox 6">
            <a:extLst>
              <a:ext uri="{FF2B5EF4-FFF2-40B4-BE49-F238E27FC236}">
                <a16:creationId xmlns:a16="http://schemas.microsoft.com/office/drawing/2014/main" id="{EC92C6AB-1030-4F09-8B21-A3C1DE9A9F68}"/>
              </a:ext>
            </a:extLst>
          </p:cNvPr>
          <p:cNvSpPr txBox="1"/>
          <p:nvPr/>
        </p:nvSpPr>
        <p:spPr>
          <a:xfrm>
            <a:off x="1137014" y="1610987"/>
            <a:ext cx="5704113" cy="307777"/>
          </a:xfrm>
          <a:prstGeom prst="rect">
            <a:avLst/>
          </a:prstGeom>
          <a:pattFill prst="pct5">
            <a:fgClr>
              <a:srgbClr val="C00000"/>
            </a:fgClr>
            <a:bgClr>
              <a:srgbClr val="FF0000"/>
            </a:bgClr>
          </a:pattFill>
        </p:spPr>
        <p:txBody>
          <a:bodyPr wrap="square" rtlCol="0">
            <a:spAutoFit/>
          </a:bodyPr>
          <a:lstStyle/>
          <a:p>
            <a:r>
              <a:rPr lang="en-US" dirty="0"/>
              <a:t>2. </a:t>
            </a:r>
            <a:r>
              <a:rPr lang="en-US" dirty="0" err="1"/>
              <a:t>Tại</a:t>
            </a:r>
            <a:r>
              <a:rPr lang="en-US" dirty="0"/>
              <a:t> </a:t>
            </a:r>
            <a:r>
              <a:rPr lang="en-US" dirty="0" err="1"/>
              <a:t>sao</a:t>
            </a:r>
            <a:r>
              <a:rPr lang="en-US" dirty="0"/>
              <a:t> </a:t>
            </a:r>
            <a:r>
              <a:rPr lang="en-US" dirty="0" err="1"/>
              <a:t>cần</a:t>
            </a:r>
            <a:r>
              <a:rPr lang="en-US" dirty="0"/>
              <a:t> </a:t>
            </a:r>
            <a:r>
              <a:rPr lang="en-US" dirty="0" err="1"/>
              <a:t>có</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trong</a:t>
            </a:r>
            <a:r>
              <a:rPr lang="en-US" dirty="0"/>
              <a:t> tr</a:t>
            </a:r>
            <a:r>
              <a:rPr lang="vi-VN" dirty="0"/>
              <a:t>ư</a:t>
            </a:r>
            <a:r>
              <a:rPr lang="en-US" dirty="0" err="1"/>
              <a:t>ờng</a:t>
            </a:r>
            <a:r>
              <a:rPr lang="en-US" dirty="0"/>
              <a:t> </a:t>
            </a:r>
            <a:r>
              <a:rPr lang="en-US" dirty="0" err="1"/>
              <a:t>học</a:t>
            </a:r>
            <a:r>
              <a:rPr lang="en-US" dirty="0"/>
              <a:t> </a:t>
            </a:r>
          </a:p>
        </p:txBody>
      </p:sp>
      <p:sp>
        <p:nvSpPr>
          <p:cNvPr id="8" name="TextBox 7">
            <a:extLst>
              <a:ext uri="{FF2B5EF4-FFF2-40B4-BE49-F238E27FC236}">
                <a16:creationId xmlns:a16="http://schemas.microsoft.com/office/drawing/2014/main" id="{A47C3C90-3891-4234-9D81-1618311E145F}"/>
              </a:ext>
            </a:extLst>
          </p:cNvPr>
          <p:cNvSpPr txBox="1"/>
          <p:nvPr/>
        </p:nvSpPr>
        <p:spPr>
          <a:xfrm>
            <a:off x="1215390" y="2933394"/>
            <a:ext cx="5625737" cy="307777"/>
          </a:xfrm>
          <a:prstGeom prst="rect">
            <a:avLst/>
          </a:prstGeom>
          <a:pattFill prst="pct5">
            <a:fgClr>
              <a:schemeClr val="lt1"/>
            </a:fgClr>
            <a:bgClr>
              <a:srgbClr val="FFC000"/>
            </a:bgClr>
          </a:pattFill>
        </p:spPr>
        <p:txBody>
          <a:bodyPr wrap="square" rtlCol="0">
            <a:spAutoFit/>
          </a:bodyPr>
          <a:lstStyle/>
          <a:p>
            <a:pPr algn="l"/>
            <a:r>
              <a:rPr lang="en-US" dirty="0"/>
              <a:t>6. </a:t>
            </a:r>
            <a:r>
              <a:rPr lang="en-US" dirty="0" err="1"/>
              <a:t>Triển</a:t>
            </a:r>
            <a:r>
              <a:rPr lang="en-US" dirty="0"/>
              <a:t> </a:t>
            </a:r>
            <a:r>
              <a:rPr lang="en-US" dirty="0" err="1"/>
              <a:t>khai</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trong</a:t>
            </a:r>
            <a:r>
              <a:rPr lang="en-US" dirty="0"/>
              <a:t> </a:t>
            </a:r>
            <a:r>
              <a:rPr lang="en-US" dirty="0" err="1"/>
              <a:t>trường</a:t>
            </a:r>
            <a:r>
              <a:rPr lang="en-US" dirty="0"/>
              <a:t> </a:t>
            </a:r>
            <a:r>
              <a:rPr lang="en-US" dirty="0" err="1"/>
              <a:t>học</a:t>
            </a:r>
            <a:r>
              <a:rPr lang="en-US" dirty="0"/>
              <a:t> </a:t>
            </a:r>
            <a:r>
              <a:rPr lang="en-US" dirty="0" err="1"/>
              <a:t>nh</a:t>
            </a:r>
            <a:r>
              <a:rPr lang="vi-VN" dirty="0"/>
              <a:t>ư</a:t>
            </a:r>
            <a:r>
              <a:rPr lang="en-US" dirty="0"/>
              <a:t> </a:t>
            </a:r>
            <a:r>
              <a:rPr lang="en-US" dirty="0" err="1"/>
              <a:t>thế</a:t>
            </a:r>
            <a:r>
              <a:rPr lang="en-US" dirty="0"/>
              <a:t> </a:t>
            </a:r>
            <a:r>
              <a:rPr lang="en-US" dirty="0" err="1"/>
              <a:t>nào</a:t>
            </a:r>
            <a:r>
              <a:rPr lang="en-US" dirty="0"/>
              <a:t> (How)</a:t>
            </a:r>
          </a:p>
        </p:txBody>
      </p:sp>
      <p:sp>
        <p:nvSpPr>
          <p:cNvPr id="9" name="TextBox 8">
            <a:extLst>
              <a:ext uri="{FF2B5EF4-FFF2-40B4-BE49-F238E27FC236}">
                <a16:creationId xmlns:a16="http://schemas.microsoft.com/office/drawing/2014/main" id="{7F492D9D-8165-4972-965C-ACDDD0F57545}"/>
              </a:ext>
            </a:extLst>
          </p:cNvPr>
          <p:cNvSpPr txBox="1"/>
          <p:nvPr/>
        </p:nvSpPr>
        <p:spPr>
          <a:xfrm>
            <a:off x="1228997" y="3265741"/>
            <a:ext cx="5625735" cy="307777"/>
          </a:xfrm>
          <a:prstGeom prst="rect">
            <a:avLst/>
          </a:prstGeom>
          <a:pattFill prst="pct5">
            <a:fgClr>
              <a:schemeClr val="lt1"/>
            </a:fgClr>
            <a:bgClr>
              <a:srgbClr val="92D050"/>
            </a:bgClr>
          </a:pattFill>
        </p:spPr>
        <p:txBody>
          <a:bodyPr wrap="square" rtlCol="0">
            <a:spAutoFit/>
          </a:bodyPr>
          <a:lstStyle/>
          <a:p>
            <a:pPr algn="l"/>
            <a:r>
              <a:rPr lang="en-US" dirty="0"/>
              <a:t>7. </a:t>
            </a:r>
            <a:r>
              <a:rPr lang="en-US" dirty="0" err="1"/>
              <a:t>Xây</a:t>
            </a:r>
            <a:r>
              <a:rPr lang="en-US" dirty="0"/>
              <a:t> </a:t>
            </a:r>
            <a:r>
              <a:rPr lang="en-US" dirty="0" err="1"/>
              <a:t>dựng</a:t>
            </a:r>
            <a:r>
              <a:rPr lang="en-US" dirty="0"/>
              <a:t> </a:t>
            </a:r>
            <a:r>
              <a:rPr lang="en-US" dirty="0" err="1"/>
              <a:t>và</a:t>
            </a:r>
            <a:r>
              <a:rPr lang="en-US" dirty="0"/>
              <a:t> </a:t>
            </a:r>
            <a:r>
              <a:rPr lang="en-US" dirty="0" err="1"/>
              <a:t>đánh</a:t>
            </a:r>
            <a:r>
              <a:rPr lang="en-US" dirty="0"/>
              <a:t> </a:t>
            </a:r>
            <a:r>
              <a:rPr lang="en-US" dirty="0" err="1"/>
              <a:t>giá</a:t>
            </a:r>
            <a:r>
              <a:rPr lang="en-US" dirty="0"/>
              <a:t> </a:t>
            </a:r>
            <a:r>
              <a:rPr lang="en-US" dirty="0" err="1"/>
              <a:t>mô</a:t>
            </a:r>
            <a:r>
              <a:rPr lang="en-US" dirty="0"/>
              <a:t> </a:t>
            </a:r>
            <a:r>
              <a:rPr lang="en-US" dirty="0" err="1"/>
              <a:t>hình</a:t>
            </a:r>
            <a:r>
              <a:rPr lang="en-US" dirty="0"/>
              <a:t> </a:t>
            </a:r>
            <a:r>
              <a:rPr lang="en-US" dirty="0" err="1"/>
              <a:t>dịch</a:t>
            </a:r>
            <a:r>
              <a:rPr lang="en-US" dirty="0"/>
              <a:t> </a:t>
            </a:r>
            <a:r>
              <a:rPr lang="en-US" dirty="0" err="1"/>
              <a:t>vụ</a:t>
            </a:r>
            <a:r>
              <a:rPr lang="en-US" dirty="0"/>
              <a:t> CTXH </a:t>
            </a:r>
            <a:r>
              <a:rPr lang="en-US" dirty="0" err="1"/>
              <a:t>trong</a:t>
            </a:r>
            <a:r>
              <a:rPr lang="en-US" dirty="0"/>
              <a:t> </a:t>
            </a:r>
            <a:r>
              <a:rPr lang="en-US" dirty="0" err="1"/>
              <a:t>trường</a:t>
            </a:r>
            <a:r>
              <a:rPr lang="en-US" dirty="0"/>
              <a:t> </a:t>
            </a:r>
            <a:r>
              <a:rPr lang="en-US" dirty="0" err="1"/>
              <a:t>học</a:t>
            </a:r>
            <a:endParaRPr lang="en-US" dirty="0"/>
          </a:p>
        </p:txBody>
      </p:sp>
      <p:sp>
        <p:nvSpPr>
          <p:cNvPr id="2" name="TextBox 1">
            <a:extLst>
              <a:ext uri="{FF2B5EF4-FFF2-40B4-BE49-F238E27FC236}">
                <a16:creationId xmlns:a16="http://schemas.microsoft.com/office/drawing/2014/main" id="{358BEA5A-54FB-418B-A27A-C3D27EC1D541}"/>
              </a:ext>
            </a:extLst>
          </p:cNvPr>
          <p:cNvSpPr txBox="1"/>
          <p:nvPr/>
        </p:nvSpPr>
        <p:spPr>
          <a:xfrm>
            <a:off x="1163140" y="2295674"/>
            <a:ext cx="5677987" cy="307777"/>
          </a:xfrm>
          <a:prstGeom prst="rect">
            <a:avLst/>
          </a:prstGeom>
          <a:solidFill>
            <a:schemeClr val="accent1"/>
          </a:solidFill>
        </p:spPr>
        <p:txBody>
          <a:bodyPr wrap="square" rtlCol="0">
            <a:spAutoFit/>
          </a:bodyPr>
          <a:lstStyle/>
          <a:p>
            <a:pPr algn="l"/>
            <a:r>
              <a:rPr lang="en-US" dirty="0"/>
              <a:t>4. </a:t>
            </a:r>
            <a:r>
              <a:rPr lang="en-US" dirty="0" err="1"/>
              <a:t>Triển</a:t>
            </a:r>
            <a:r>
              <a:rPr lang="en-US" dirty="0"/>
              <a:t> </a:t>
            </a:r>
            <a:r>
              <a:rPr lang="en-US" dirty="0" err="1"/>
              <a:t>khai</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trường</a:t>
            </a:r>
            <a:r>
              <a:rPr lang="en-US" dirty="0"/>
              <a:t> </a:t>
            </a:r>
            <a:r>
              <a:rPr lang="en-US" dirty="0" err="1"/>
              <a:t>học</a:t>
            </a:r>
            <a:r>
              <a:rPr lang="en-US" dirty="0"/>
              <a:t> ở </a:t>
            </a:r>
            <a:r>
              <a:rPr lang="en-US" dirty="0" err="1"/>
              <a:t>đâu</a:t>
            </a:r>
            <a:endParaRPr lang="en-US" dirty="0"/>
          </a:p>
        </p:txBody>
      </p:sp>
      <p:sp>
        <p:nvSpPr>
          <p:cNvPr id="3" name="TextBox 2">
            <a:extLst>
              <a:ext uri="{FF2B5EF4-FFF2-40B4-BE49-F238E27FC236}">
                <a16:creationId xmlns:a16="http://schemas.microsoft.com/office/drawing/2014/main" id="{736812BA-43D0-4725-AB62-EFBD9BF19D8C}"/>
              </a:ext>
            </a:extLst>
          </p:cNvPr>
          <p:cNvSpPr txBox="1"/>
          <p:nvPr/>
        </p:nvSpPr>
        <p:spPr>
          <a:xfrm>
            <a:off x="1149530" y="1974610"/>
            <a:ext cx="573133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l"/>
            <a:r>
              <a:rPr lang="en-US" dirty="0"/>
              <a:t>3. Khi </a:t>
            </a:r>
            <a:r>
              <a:rPr lang="en-US" dirty="0" err="1"/>
              <a:t>nào</a:t>
            </a:r>
            <a:r>
              <a:rPr lang="en-US" dirty="0"/>
              <a:t> </a:t>
            </a:r>
            <a:r>
              <a:rPr lang="en-US" dirty="0" err="1"/>
              <a:t>cần</a:t>
            </a:r>
            <a:r>
              <a:rPr lang="en-US" dirty="0"/>
              <a:t> </a:t>
            </a:r>
            <a:r>
              <a:rPr lang="en-US" dirty="0" err="1"/>
              <a:t>đến</a:t>
            </a:r>
            <a:r>
              <a:rPr lang="en-US" dirty="0"/>
              <a:t> CTXH </a:t>
            </a:r>
            <a:r>
              <a:rPr lang="en-US" dirty="0" err="1"/>
              <a:t>trường</a:t>
            </a:r>
            <a:r>
              <a:rPr lang="en-US" dirty="0"/>
              <a:t> </a:t>
            </a:r>
            <a:r>
              <a:rPr lang="en-US" dirty="0" err="1"/>
              <a:t>học</a:t>
            </a:r>
            <a:endParaRPr lang="en-US" dirty="0"/>
          </a:p>
        </p:txBody>
      </p:sp>
      <p:sp>
        <p:nvSpPr>
          <p:cNvPr id="4" name="TextBox 3">
            <a:extLst>
              <a:ext uri="{FF2B5EF4-FFF2-40B4-BE49-F238E27FC236}">
                <a16:creationId xmlns:a16="http://schemas.microsoft.com/office/drawing/2014/main" id="{5FB04CE6-6B8B-4F7F-817A-23CD26F1372F}"/>
              </a:ext>
            </a:extLst>
          </p:cNvPr>
          <p:cNvSpPr txBox="1"/>
          <p:nvPr/>
        </p:nvSpPr>
        <p:spPr>
          <a:xfrm>
            <a:off x="1163140" y="2625617"/>
            <a:ext cx="5625737" cy="307777"/>
          </a:xfrm>
          <a:prstGeom prst="rect">
            <a:avLst/>
          </a:prstGeom>
          <a:blipFill>
            <a:blip r:embed="rId3"/>
            <a:tile tx="0" ty="0" sx="100000" sy="100000" flip="none" algn="tl"/>
          </a:blipFill>
        </p:spPr>
        <p:txBody>
          <a:bodyPr wrap="square" rtlCol="0">
            <a:spAutoFit/>
          </a:bodyPr>
          <a:lstStyle/>
          <a:p>
            <a:pPr algn="l"/>
            <a:r>
              <a:rPr lang="en-US" dirty="0"/>
              <a:t>5. Ai </a:t>
            </a:r>
            <a:r>
              <a:rPr lang="en-US" dirty="0" err="1"/>
              <a:t>làm</a:t>
            </a:r>
            <a:r>
              <a:rPr lang="en-US" dirty="0"/>
              <a:t> CTXH </a:t>
            </a:r>
            <a:r>
              <a:rPr lang="en-US" dirty="0" err="1"/>
              <a:t>trong</a:t>
            </a:r>
            <a:r>
              <a:rPr lang="en-US" dirty="0"/>
              <a:t> </a:t>
            </a:r>
            <a:r>
              <a:rPr lang="en-US" dirty="0" err="1"/>
              <a:t>trường</a:t>
            </a:r>
            <a:r>
              <a:rPr lang="en-US" dirty="0"/>
              <a:t> </a:t>
            </a:r>
            <a:r>
              <a:rPr lang="en-US" dirty="0" err="1"/>
              <a:t>học</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B2777-86BC-4579-ACCF-844117264B3B}"/>
              </a:ext>
            </a:extLst>
          </p:cNvPr>
          <p:cNvSpPr>
            <a:spLocks noGrp="1"/>
          </p:cNvSpPr>
          <p:nvPr>
            <p:ph type="title"/>
          </p:nvPr>
        </p:nvSpPr>
        <p:spPr/>
        <p:txBody>
          <a:bodyPr/>
          <a:lstStyle/>
          <a:p>
            <a:r>
              <a:rPr lang="en-US" dirty="0" err="1"/>
              <a:t>Dòng</a:t>
            </a:r>
            <a:r>
              <a:rPr lang="en-US" dirty="0"/>
              <a:t> </a:t>
            </a:r>
            <a:r>
              <a:rPr lang="en-US" dirty="0" err="1"/>
              <a:t>doanh</a:t>
            </a:r>
            <a:r>
              <a:rPr lang="en-US" dirty="0"/>
              <a:t> </a:t>
            </a:r>
            <a:r>
              <a:rPr lang="en-US" dirty="0" err="1"/>
              <a:t>thu</a:t>
            </a:r>
            <a:endParaRPr lang="en-US" dirty="0"/>
          </a:p>
        </p:txBody>
      </p:sp>
      <p:sp>
        <p:nvSpPr>
          <p:cNvPr id="3" name="Text Placeholder 2">
            <a:extLst>
              <a:ext uri="{FF2B5EF4-FFF2-40B4-BE49-F238E27FC236}">
                <a16:creationId xmlns:a16="http://schemas.microsoft.com/office/drawing/2014/main" id="{60182F55-BF93-45FB-BB06-DEEDB6E767B8}"/>
              </a:ext>
            </a:extLst>
          </p:cNvPr>
          <p:cNvSpPr>
            <a:spLocks noGrp="1"/>
          </p:cNvSpPr>
          <p:nvPr>
            <p:ph type="body" idx="1"/>
          </p:nvPr>
        </p:nvSpPr>
        <p:spPr/>
        <p:txBody>
          <a:bodyPr/>
          <a:lstStyle/>
          <a:p>
            <a:r>
              <a:rPr lang="en-US" dirty="0" err="1"/>
              <a:t>Đây</a:t>
            </a:r>
            <a:r>
              <a:rPr lang="en-US" dirty="0"/>
              <a:t> </a:t>
            </a:r>
            <a:r>
              <a:rPr lang="en-US" dirty="0" err="1"/>
              <a:t>là</a:t>
            </a:r>
            <a:r>
              <a:rPr lang="en-US" dirty="0"/>
              <a:t> </a:t>
            </a:r>
            <a:r>
              <a:rPr lang="en-US" dirty="0" err="1"/>
              <a:t>mô</a:t>
            </a:r>
            <a:r>
              <a:rPr lang="en-US" dirty="0"/>
              <a:t> </a:t>
            </a:r>
            <a:r>
              <a:rPr lang="en-US" dirty="0" err="1"/>
              <a:t>hình</a:t>
            </a:r>
            <a:r>
              <a:rPr lang="en-US" dirty="0"/>
              <a:t> </a:t>
            </a:r>
            <a:r>
              <a:rPr lang="en-US" dirty="0" err="1"/>
              <a:t>xã</a:t>
            </a:r>
            <a:r>
              <a:rPr lang="en-US" dirty="0"/>
              <a:t> </a:t>
            </a:r>
            <a:r>
              <a:rPr lang="en-US" dirty="0" err="1"/>
              <a:t>hội</a:t>
            </a:r>
            <a:r>
              <a:rPr lang="en-US" dirty="0"/>
              <a:t> </a:t>
            </a:r>
            <a:r>
              <a:rPr lang="en-US" dirty="0" err="1"/>
              <a:t>nên</a:t>
            </a:r>
            <a:r>
              <a:rPr lang="en-US" dirty="0"/>
              <a:t> </a:t>
            </a:r>
            <a:r>
              <a:rPr lang="en-US" dirty="0" err="1"/>
              <a:t>không</a:t>
            </a:r>
            <a:r>
              <a:rPr lang="en-US" dirty="0"/>
              <a:t> </a:t>
            </a:r>
            <a:r>
              <a:rPr lang="en-US" dirty="0" err="1"/>
              <a:t>quá</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vấn</a:t>
            </a:r>
            <a:r>
              <a:rPr lang="en-US" dirty="0"/>
              <a:t> </a:t>
            </a:r>
            <a:r>
              <a:rPr lang="en-US" dirty="0" err="1"/>
              <a:t>đề</a:t>
            </a:r>
            <a:r>
              <a:rPr lang="en-US" dirty="0"/>
              <a:t> </a:t>
            </a:r>
            <a:r>
              <a:rPr lang="en-US" dirty="0" err="1"/>
              <a:t>doanh</a:t>
            </a:r>
            <a:r>
              <a:rPr lang="en-US" dirty="0"/>
              <a:t> </a:t>
            </a:r>
            <a:r>
              <a:rPr lang="en-US" dirty="0" err="1"/>
              <a:t>thu</a:t>
            </a:r>
            <a:endParaRPr lang="en-US" dirty="0"/>
          </a:p>
          <a:p>
            <a:r>
              <a:rPr lang="en-US" dirty="0" err="1"/>
              <a:t>Về</a:t>
            </a:r>
            <a:r>
              <a:rPr lang="en-US" dirty="0"/>
              <a:t> </a:t>
            </a:r>
            <a:r>
              <a:rPr lang="en-US" dirty="0" err="1"/>
              <a:t>lâu</a:t>
            </a:r>
            <a:r>
              <a:rPr lang="en-US" dirty="0"/>
              <a:t> </a:t>
            </a:r>
            <a:r>
              <a:rPr lang="en-US" dirty="0" err="1"/>
              <a:t>dài</a:t>
            </a:r>
            <a:r>
              <a:rPr lang="en-US" dirty="0"/>
              <a:t> </a:t>
            </a:r>
            <a:r>
              <a:rPr lang="en-US" dirty="0" err="1"/>
              <a:t>sẽ</a:t>
            </a:r>
            <a:r>
              <a:rPr lang="en-US" dirty="0"/>
              <a:t> </a:t>
            </a:r>
            <a:r>
              <a:rPr lang="en-US" dirty="0" err="1"/>
              <a:t>là</a:t>
            </a:r>
            <a:r>
              <a:rPr lang="en-US" dirty="0"/>
              <a:t> </a:t>
            </a:r>
            <a:r>
              <a:rPr lang="en-US" dirty="0" err="1"/>
              <a:t>dịch</a:t>
            </a:r>
            <a:r>
              <a:rPr lang="en-US" dirty="0"/>
              <a:t> </a:t>
            </a:r>
            <a:r>
              <a:rPr lang="en-US" dirty="0" err="1"/>
              <a:t>vụ</a:t>
            </a:r>
            <a:r>
              <a:rPr lang="en-US" dirty="0"/>
              <a:t> </a:t>
            </a:r>
            <a:r>
              <a:rPr lang="en-US" dirty="0" err="1"/>
              <a:t>có</a:t>
            </a:r>
            <a:r>
              <a:rPr lang="en-US" dirty="0"/>
              <a:t> </a:t>
            </a:r>
            <a:r>
              <a:rPr lang="en-US" dirty="0" err="1"/>
              <a:t>thu</a:t>
            </a:r>
            <a:r>
              <a:rPr lang="en-US" dirty="0"/>
              <a:t> </a:t>
            </a:r>
            <a:r>
              <a:rPr lang="en-US" dirty="0" err="1"/>
              <a:t>đối</a:t>
            </a:r>
            <a:r>
              <a:rPr lang="en-US" dirty="0"/>
              <a:t> </a:t>
            </a:r>
            <a:r>
              <a:rPr lang="en-US" dirty="0" err="1"/>
              <a:t>với</a:t>
            </a:r>
            <a:r>
              <a:rPr lang="en-US" dirty="0"/>
              <a:t> </a:t>
            </a:r>
            <a:r>
              <a:rPr lang="en-US" dirty="0" err="1"/>
              <a:t>tư</a:t>
            </a:r>
            <a:r>
              <a:rPr lang="en-US" dirty="0"/>
              <a:t> </a:t>
            </a:r>
            <a:r>
              <a:rPr lang="en-US" dirty="0" err="1"/>
              <a:t>vấn</a:t>
            </a:r>
            <a:r>
              <a:rPr lang="en-US" dirty="0"/>
              <a:t>, </a:t>
            </a:r>
            <a:r>
              <a:rPr lang="en-US" dirty="0" err="1"/>
              <a:t>đào</a:t>
            </a:r>
            <a:r>
              <a:rPr lang="en-US" dirty="0"/>
              <a:t> </a:t>
            </a:r>
            <a:r>
              <a:rPr lang="en-US" dirty="0" err="1"/>
              <a:t>tạo</a:t>
            </a:r>
            <a:r>
              <a:rPr lang="en-US" dirty="0"/>
              <a:t> </a:t>
            </a:r>
            <a:r>
              <a:rPr lang="en-US" dirty="0" err="1"/>
              <a:t>kỹ</a:t>
            </a:r>
            <a:r>
              <a:rPr lang="en-US" dirty="0"/>
              <a:t> </a:t>
            </a:r>
            <a:r>
              <a:rPr lang="en-US" dirty="0" err="1"/>
              <a:t>năng</a:t>
            </a:r>
            <a:r>
              <a:rPr lang="en-US" dirty="0"/>
              <a:t>,..</a:t>
            </a:r>
            <a:r>
              <a:rPr lang="en-US" dirty="0" err="1"/>
              <a:t>hướng</a:t>
            </a:r>
            <a:r>
              <a:rPr lang="en-US" dirty="0"/>
              <a:t> </a:t>
            </a:r>
            <a:r>
              <a:rPr lang="en-US" dirty="0" err="1"/>
              <a:t>nghiệp</a:t>
            </a:r>
            <a:r>
              <a:rPr lang="en-US" dirty="0"/>
              <a:t>,...</a:t>
            </a:r>
          </a:p>
        </p:txBody>
      </p:sp>
      <p:sp>
        <p:nvSpPr>
          <p:cNvPr id="4" name="Slide Number Placeholder 3">
            <a:extLst>
              <a:ext uri="{FF2B5EF4-FFF2-40B4-BE49-F238E27FC236}">
                <a16:creationId xmlns:a16="http://schemas.microsoft.com/office/drawing/2014/main" id="{0A02E8EF-0384-4B93-A697-01359ED52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16867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6D15-D2E5-4027-92B5-F4B90A837B2C}"/>
              </a:ext>
            </a:extLst>
          </p:cNvPr>
          <p:cNvSpPr>
            <a:spLocks noGrp="1"/>
          </p:cNvSpPr>
          <p:nvPr>
            <p:ph type="title"/>
          </p:nvPr>
        </p:nvSpPr>
        <p:spPr/>
        <p:txBody>
          <a:bodyPr/>
          <a:lstStyle/>
          <a:p>
            <a:r>
              <a:rPr lang="en-US" dirty="0" err="1"/>
              <a:t>Nguồn</a:t>
            </a:r>
            <a:r>
              <a:rPr lang="en-US" dirty="0"/>
              <a:t> </a:t>
            </a:r>
            <a:r>
              <a:rPr lang="en-US" dirty="0" err="1"/>
              <a:t>lực</a:t>
            </a:r>
            <a:r>
              <a:rPr lang="en-US" dirty="0"/>
              <a:t> </a:t>
            </a:r>
            <a:r>
              <a:rPr lang="en-US" dirty="0" err="1"/>
              <a:t>chính</a:t>
            </a:r>
            <a:endParaRPr lang="en-US" dirty="0"/>
          </a:p>
        </p:txBody>
      </p:sp>
      <p:sp>
        <p:nvSpPr>
          <p:cNvPr id="3" name="Text Placeholder 2">
            <a:extLst>
              <a:ext uri="{FF2B5EF4-FFF2-40B4-BE49-F238E27FC236}">
                <a16:creationId xmlns:a16="http://schemas.microsoft.com/office/drawing/2014/main" id="{B734F68C-C103-4EC3-B987-3419BB167ED5}"/>
              </a:ext>
            </a:extLst>
          </p:cNvPr>
          <p:cNvSpPr>
            <a:spLocks noGrp="1"/>
          </p:cNvSpPr>
          <p:nvPr>
            <p:ph type="body" idx="1"/>
          </p:nvPr>
        </p:nvSpPr>
        <p:spPr/>
        <p:txBody>
          <a:bodyPr/>
          <a:lstStyle/>
          <a:p>
            <a:r>
              <a:rPr lang="en-US" dirty="0" err="1">
                <a:solidFill>
                  <a:srgbClr val="434343"/>
                </a:solidFill>
                <a:latin typeface="Roboto" panose="020B0604020202020204" charset="0"/>
              </a:rPr>
              <a:t>N</a:t>
            </a:r>
            <a:r>
              <a:rPr lang="en-US" b="0" i="0" dirty="0" err="1">
                <a:solidFill>
                  <a:srgbClr val="434343"/>
                </a:solidFill>
                <a:effectLst/>
                <a:latin typeface="Roboto" panose="020B0604020202020204" charset="0"/>
              </a:rPr>
              <a:t>guồn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lực</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nhân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sự</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tài</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chính</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vật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lí</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và</a:t>
            </a:r>
            <a:r>
              <a:rPr lang="en-US" b="0" i="0" dirty="0">
                <a:solidFill>
                  <a:srgbClr val="434343"/>
                </a:solidFill>
                <a:effectLst/>
                <a:latin typeface="Roboto" panose="020B0604020202020204" charset="0"/>
              </a:rPr>
              <a:t> tri </a:t>
            </a:r>
            <a:r>
              <a:rPr lang="en-US" b="0" i="0" dirty="0" err="1">
                <a:solidFill>
                  <a:srgbClr val="434343"/>
                </a:solidFill>
                <a:effectLst/>
                <a:latin typeface="Roboto" panose="020B0604020202020204" charset="0"/>
              </a:rPr>
              <a:t>thức</a:t>
            </a:r>
            <a:r>
              <a:rPr lang="en-US" b="0" i="0" dirty="0">
                <a:solidFill>
                  <a:srgbClr val="434343"/>
                </a:solidFill>
                <a:effectLst/>
                <a:latin typeface="Roboto" panose="020B0604020202020204" charset="0"/>
              </a:rPr>
              <a:t>.</a:t>
            </a:r>
            <a:endParaRPr lang="en-US" dirty="0"/>
          </a:p>
        </p:txBody>
      </p:sp>
      <p:sp>
        <p:nvSpPr>
          <p:cNvPr id="4" name="Slide Number Placeholder 3">
            <a:extLst>
              <a:ext uri="{FF2B5EF4-FFF2-40B4-BE49-F238E27FC236}">
                <a16:creationId xmlns:a16="http://schemas.microsoft.com/office/drawing/2014/main" id="{251C7C2C-A634-4C2C-89F7-3CE1FAFF6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1733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BB4-7BF6-4320-B769-FBD0CCDF4252}"/>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chính</a:t>
            </a:r>
            <a:endParaRPr lang="en-US" dirty="0"/>
          </a:p>
        </p:txBody>
      </p:sp>
      <p:sp>
        <p:nvSpPr>
          <p:cNvPr id="3" name="Text Placeholder 2">
            <a:extLst>
              <a:ext uri="{FF2B5EF4-FFF2-40B4-BE49-F238E27FC236}">
                <a16:creationId xmlns:a16="http://schemas.microsoft.com/office/drawing/2014/main" id="{072D6848-78F0-4A7B-92AC-A74385471545}"/>
              </a:ext>
            </a:extLst>
          </p:cNvPr>
          <p:cNvSpPr>
            <a:spLocks noGrp="1"/>
          </p:cNvSpPr>
          <p:nvPr>
            <p:ph type="body" idx="1"/>
          </p:nvPr>
        </p:nvSpPr>
        <p:spPr/>
        <p:txBody>
          <a:bodyPr/>
          <a:lstStyle/>
          <a:p>
            <a:pPr algn="just"/>
            <a:r>
              <a:rPr lang="en-US" b="0" i="0" dirty="0" err="1">
                <a:solidFill>
                  <a:srgbClr val="434343"/>
                </a:solidFill>
                <a:effectLst/>
                <a:latin typeface="Roboto" panose="020B0604020202020204" charset="0"/>
              </a:rPr>
              <a:t>Đây</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là</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những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hoạt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động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trọng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điểm</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sẽ</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tạo</a:t>
            </a:r>
            <a:r>
              <a:rPr lang="en-US" b="0" i="0" dirty="0">
                <a:solidFill>
                  <a:srgbClr val="434343"/>
                </a:solidFill>
                <a:effectLst/>
                <a:latin typeface="Roboto" panose="020B0604020202020204" charset="0"/>
              </a:rPr>
              <a:t> ra </a:t>
            </a:r>
            <a:r>
              <a:rPr lang="en-US" b="0" i="0" dirty="0" err="1">
                <a:solidFill>
                  <a:srgbClr val="434343"/>
                </a:solidFill>
                <a:effectLst/>
                <a:latin typeface="Roboto" panose="020B0604020202020204" charset="0"/>
              </a:rPr>
              <a:t>giải</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pháp</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giá</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trị</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và</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khiến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hoạt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động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hiệu</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quả</a:t>
            </a:r>
            <a:r>
              <a:rPr lang="en-US" b="0" i="0" dirty="0">
                <a:solidFill>
                  <a:srgbClr val="434343"/>
                </a:solidFill>
                <a:effectLst/>
                <a:latin typeface="Roboto" panose="020B0604020202020204" charset="0"/>
              </a:rPr>
              <a:t>.  </a:t>
            </a:r>
          </a:p>
          <a:p>
            <a:pPr algn="just"/>
            <a:r>
              <a:rPr lang="en-US" b="0" i="0" dirty="0" err="1">
                <a:solidFill>
                  <a:srgbClr val="434343"/>
                </a:solidFill>
                <a:effectLst/>
                <a:latin typeface="Roboto" panose="020B0604020202020204" charset="0"/>
              </a:rPr>
              <a:t>Vấn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đề</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thiết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yếu</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cần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thực</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hiện</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là</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đánh</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giá</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hoạt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động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nào</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sẽ</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là</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hoạt</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động</a:t>
            </a:r>
            <a:r>
              <a:rPr lang="en-US" b="0" i="0" dirty="0">
                <a:solidFill>
                  <a:srgbClr val="434343"/>
                </a:solidFill>
                <a:effectLst/>
                <a:latin typeface="Roboto" panose="020B0604020202020204" charset="0"/>
              </a:rPr>
              <a:t> </a:t>
            </a:r>
            <a:r>
              <a:rPr lang="en-US" b="0" i="0" dirty="0" err="1">
                <a:solidFill>
                  <a:srgbClr val="434343"/>
                </a:solidFill>
                <a:effectLst/>
                <a:latin typeface="Roboto" panose="020B0604020202020204" charset="0"/>
              </a:rPr>
              <a:t>chính</a:t>
            </a:r>
            <a:r>
              <a:rPr lang="en-US" b="0" i="0" dirty="0">
                <a:solidFill>
                  <a:srgbClr val="434343"/>
                </a:solidFill>
                <a:effectLst/>
                <a:latin typeface="Roboto" panose="020B0604020202020204" charset="0"/>
              </a:rPr>
              <a:t>.</a:t>
            </a:r>
            <a:endParaRPr lang="en-US" dirty="0"/>
          </a:p>
        </p:txBody>
      </p:sp>
      <p:sp>
        <p:nvSpPr>
          <p:cNvPr id="4" name="Slide Number Placeholder 3">
            <a:extLst>
              <a:ext uri="{FF2B5EF4-FFF2-40B4-BE49-F238E27FC236}">
                <a16:creationId xmlns:a16="http://schemas.microsoft.com/office/drawing/2014/main" id="{D8847DA2-BE90-4DB1-951A-22C2C24BF5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70207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694F-AF7D-4720-8429-584774567DF8}"/>
              </a:ext>
            </a:extLst>
          </p:cNvPr>
          <p:cNvSpPr>
            <a:spLocks noGrp="1"/>
          </p:cNvSpPr>
          <p:nvPr>
            <p:ph type="title"/>
          </p:nvPr>
        </p:nvSpPr>
        <p:spPr/>
        <p:txBody>
          <a:bodyPr/>
          <a:lstStyle/>
          <a:p>
            <a:r>
              <a:rPr lang="en-US" dirty="0" err="1"/>
              <a:t>Đối</a:t>
            </a:r>
            <a:r>
              <a:rPr lang="en-US" dirty="0"/>
              <a:t> </a:t>
            </a:r>
            <a:r>
              <a:rPr lang="en-US" dirty="0" err="1"/>
              <a:t>tác</a:t>
            </a:r>
            <a:r>
              <a:rPr lang="en-US" dirty="0"/>
              <a:t> </a:t>
            </a:r>
            <a:r>
              <a:rPr lang="en-US" dirty="0" err="1"/>
              <a:t>chính</a:t>
            </a:r>
            <a:endParaRPr lang="en-US" dirty="0"/>
          </a:p>
        </p:txBody>
      </p:sp>
      <p:sp>
        <p:nvSpPr>
          <p:cNvPr id="3" name="Text Placeholder 2">
            <a:extLst>
              <a:ext uri="{FF2B5EF4-FFF2-40B4-BE49-F238E27FC236}">
                <a16:creationId xmlns:a16="http://schemas.microsoft.com/office/drawing/2014/main" id="{CA7A1FA5-36EE-4885-8A34-B1636196AC1A}"/>
              </a:ext>
            </a:extLst>
          </p:cNvPr>
          <p:cNvSpPr>
            <a:spLocks noGrp="1"/>
          </p:cNvSpPr>
          <p:nvPr>
            <p:ph type="body" idx="1"/>
          </p:nvPr>
        </p:nvSpPr>
        <p:spPr/>
        <p:txBody>
          <a:bodyPr/>
          <a:lstStyle/>
          <a:p>
            <a:pPr algn="just">
              <a:buFont typeface="Arial" panose="020B0604020202020204" pitchFamily="34" charset="0"/>
              <a:buChar char="•"/>
            </a:pPr>
            <a:r>
              <a:rPr lang="en-US" b="0" dirty="0">
                <a:solidFill>
                  <a:srgbClr val="434343"/>
                </a:solidFill>
                <a:effectLst/>
                <a:latin typeface="Roboto" panose="020B0604020202020204" charset="0"/>
              </a:rPr>
              <a:t>L</a:t>
            </a:r>
            <a:r>
              <a:rPr lang="vi-VN" b="0" dirty="0">
                <a:solidFill>
                  <a:srgbClr val="434343"/>
                </a:solidFill>
                <a:effectLst/>
                <a:latin typeface="Roboto" panose="020B0604020202020204" charset="0"/>
              </a:rPr>
              <a:t>iên minh chiến lược</a:t>
            </a:r>
          </a:p>
          <a:p>
            <a:pPr algn="just">
              <a:buFont typeface="Arial" panose="020B0604020202020204" pitchFamily="34" charset="0"/>
              <a:buChar char="•"/>
            </a:pPr>
            <a:r>
              <a:rPr lang="vi-VN" b="0" dirty="0">
                <a:solidFill>
                  <a:srgbClr val="434343"/>
                </a:solidFill>
                <a:effectLst/>
                <a:latin typeface="Roboto" panose="020B0604020202020204" charset="0"/>
              </a:rPr>
              <a:t>Liên doanh</a:t>
            </a:r>
          </a:p>
          <a:p>
            <a:pPr algn="just">
              <a:buFont typeface="Arial" panose="020B0604020202020204" pitchFamily="34" charset="0"/>
              <a:buChar char="•"/>
            </a:pPr>
            <a:r>
              <a:rPr lang="vi-VN" b="0" dirty="0">
                <a:solidFill>
                  <a:srgbClr val="434343"/>
                </a:solidFill>
                <a:effectLst/>
                <a:latin typeface="Roboto" panose="020B0604020202020204" charset="0"/>
              </a:rPr>
              <a:t>Mối quan hệ giữa người mua và nhà cung cấp</a:t>
            </a:r>
          </a:p>
        </p:txBody>
      </p:sp>
      <p:sp>
        <p:nvSpPr>
          <p:cNvPr id="4" name="Slide Number Placeholder 3">
            <a:extLst>
              <a:ext uri="{FF2B5EF4-FFF2-40B4-BE49-F238E27FC236}">
                <a16:creationId xmlns:a16="http://schemas.microsoft.com/office/drawing/2014/main" id="{0A5F876E-2CFD-4DF5-B6E5-AFA4E06F1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03027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2606-724F-44C0-AD4A-7B87F8A35183}"/>
              </a:ext>
            </a:extLst>
          </p:cNvPr>
          <p:cNvSpPr>
            <a:spLocks noGrp="1"/>
          </p:cNvSpPr>
          <p:nvPr>
            <p:ph type="title"/>
          </p:nvPr>
        </p:nvSpPr>
        <p:spPr/>
        <p:txBody>
          <a:bodyPr/>
          <a:lstStyle/>
          <a:p>
            <a:r>
              <a:rPr lang="en-US" dirty="0" err="1"/>
              <a:t>Cấu</a:t>
            </a:r>
            <a:r>
              <a:rPr lang="en-US" dirty="0"/>
              <a:t> </a:t>
            </a:r>
            <a:r>
              <a:rPr lang="en-US" dirty="0" err="1"/>
              <a:t>trúc</a:t>
            </a:r>
            <a:r>
              <a:rPr lang="en-US" dirty="0"/>
              <a:t> chi </a:t>
            </a:r>
            <a:r>
              <a:rPr lang="en-US" dirty="0" err="1"/>
              <a:t>phí</a:t>
            </a:r>
            <a:endParaRPr lang="en-US" dirty="0"/>
          </a:p>
        </p:txBody>
      </p:sp>
      <p:sp>
        <p:nvSpPr>
          <p:cNvPr id="3" name="Text Placeholder 2">
            <a:extLst>
              <a:ext uri="{FF2B5EF4-FFF2-40B4-BE49-F238E27FC236}">
                <a16:creationId xmlns:a16="http://schemas.microsoft.com/office/drawing/2014/main" id="{99CC3013-1780-442A-8FC2-C5D1D039507E}"/>
              </a:ext>
            </a:extLst>
          </p:cNvPr>
          <p:cNvSpPr>
            <a:spLocks noGrp="1"/>
          </p:cNvSpPr>
          <p:nvPr>
            <p:ph type="body" idx="1"/>
          </p:nvPr>
        </p:nvSpPr>
        <p:spPr/>
        <p:txBody>
          <a:bodyPr/>
          <a:lstStyle/>
          <a:p>
            <a:pPr marL="76200" indent="0">
              <a:buNone/>
            </a:pPr>
            <a:r>
              <a:rPr lang="en-US" dirty="0"/>
              <a:t>Chi </a:t>
            </a:r>
            <a:r>
              <a:rPr lang="en-US" dirty="0" err="1"/>
              <a:t>phí</a:t>
            </a:r>
            <a:r>
              <a:rPr lang="en-US" dirty="0"/>
              <a:t> </a:t>
            </a:r>
            <a:r>
              <a:rPr lang="en-US" dirty="0" err="1"/>
              <a:t>nhân</a:t>
            </a:r>
            <a:r>
              <a:rPr lang="en-US" dirty="0"/>
              <a:t> </a:t>
            </a:r>
            <a:r>
              <a:rPr lang="en-US" dirty="0" err="1"/>
              <a:t>sự</a:t>
            </a:r>
            <a:endParaRPr lang="en-US" dirty="0"/>
          </a:p>
          <a:p>
            <a:pPr marL="76200" indent="0">
              <a:buNone/>
            </a:pPr>
            <a:r>
              <a:rPr lang="en-US" dirty="0"/>
              <a:t>Chi </a:t>
            </a:r>
            <a:r>
              <a:rPr lang="en-US" dirty="0" err="1"/>
              <a:t>phí</a:t>
            </a:r>
            <a:r>
              <a:rPr lang="en-US" dirty="0"/>
              <a:t> </a:t>
            </a:r>
            <a:r>
              <a:rPr lang="en-US" dirty="0" err="1"/>
              <a:t>hoạt</a:t>
            </a:r>
            <a:r>
              <a:rPr lang="en-US" dirty="0"/>
              <a:t> </a:t>
            </a:r>
            <a:r>
              <a:rPr lang="en-US" dirty="0" err="1"/>
              <a:t>động</a:t>
            </a:r>
            <a:endParaRPr lang="en-US" dirty="0"/>
          </a:p>
          <a:p>
            <a:pPr marL="76200" indent="0">
              <a:buNone/>
            </a:pPr>
            <a:r>
              <a:rPr lang="en-US" dirty="0" err="1"/>
              <a:t>Thời</a:t>
            </a:r>
            <a:r>
              <a:rPr lang="en-US" dirty="0"/>
              <a:t> </a:t>
            </a:r>
            <a:r>
              <a:rPr lang="en-US" dirty="0" err="1"/>
              <a:t>gian</a:t>
            </a:r>
            <a:r>
              <a:rPr lang="en-US"/>
              <a:t>.</a:t>
            </a:r>
          </a:p>
          <a:p>
            <a:pPr marL="76200" indent="0">
              <a:buNone/>
            </a:pPr>
            <a:endParaRPr lang="en-US"/>
          </a:p>
        </p:txBody>
      </p:sp>
      <p:sp>
        <p:nvSpPr>
          <p:cNvPr id="4" name="Slide Number Placeholder 3">
            <a:extLst>
              <a:ext uri="{FF2B5EF4-FFF2-40B4-BE49-F238E27FC236}">
                <a16:creationId xmlns:a16="http://schemas.microsoft.com/office/drawing/2014/main" id="{EB5B2212-8311-4E32-8889-F9E6340A04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85525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2160750" y="1878150"/>
            <a:ext cx="4822500" cy="138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i="1" dirty="0">
                <a:solidFill>
                  <a:srgbClr val="FF0000"/>
                </a:solidFill>
              </a:rPr>
              <a:t>THANK YOU FOR LISTENING!</a:t>
            </a:r>
            <a:endParaRPr sz="3600"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1337E4B7-E1D2-4EF1-B32D-23A9BD5CA8F8}"/>
              </a:ext>
            </a:extLst>
          </p:cNvPr>
          <p:cNvSpPr>
            <a:spLocks noGrp="1"/>
          </p:cNvSpPr>
          <p:nvPr>
            <p:ph type="title"/>
          </p:nvPr>
        </p:nvSpPr>
        <p:spPr>
          <a:xfrm>
            <a:off x="1010200" y="648725"/>
            <a:ext cx="7131300" cy="527025"/>
          </a:xfrm>
        </p:spPr>
        <p:txBody>
          <a:bodyPr/>
          <a:lstStyle/>
          <a:p>
            <a:r>
              <a:rPr lang="en-US" sz="2400" dirty="0"/>
              <a:t>CÔNG TÁC XÃ HỘI TR</a:t>
            </a:r>
            <a:r>
              <a:rPr lang="vi-VN" sz="2400" dirty="0"/>
              <a:t>Ư</a:t>
            </a:r>
            <a:r>
              <a:rPr lang="en-US" sz="2400" dirty="0"/>
              <a:t>ỜNG HỌC LÀ GÌ</a:t>
            </a:r>
          </a:p>
        </p:txBody>
      </p:sp>
      <p:sp>
        <p:nvSpPr>
          <p:cNvPr id="3" name="TextBox 2">
            <a:extLst>
              <a:ext uri="{FF2B5EF4-FFF2-40B4-BE49-F238E27FC236}">
                <a16:creationId xmlns:a16="http://schemas.microsoft.com/office/drawing/2014/main" id="{309F7273-C2B3-4F7B-B52E-24F1128B2A0D}"/>
              </a:ext>
            </a:extLst>
          </p:cNvPr>
          <p:cNvSpPr txBox="1"/>
          <p:nvPr/>
        </p:nvSpPr>
        <p:spPr>
          <a:xfrm>
            <a:off x="1105989" y="1445623"/>
            <a:ext cx="4615542" cy="369332"/>
          </a:xfrm>
          <a:prstGeom prst="rect">
            <a:avLst/>
          </a:prstGeom>
          <a:noFill/>
        </p:spPr>
        <p:txBody>
          <a:bodyPr wrap="square" rtlCol="0">
            <a:spAutoFit/>
          </a:bodyPr>
          <a:lstStyle/>
          <a:p>
            <a:pPr algn="l"/>
            <a:r>
              <a:rPr lang="en-US" sz="1800" b="1" dirty="0" err="1">
                <a:latin typeface="Times New Roman" panose="02020603050405020304" pitchFamily="18" charset="0"/>
                <a:cs typeface="Times New Roman" panose="02020603050405020304" pitchFamily="18" charset="0"/>
              </a:rPr>
              <a:t>Định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nghĩa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rất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nhiều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khái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niệm</a:t>
            </a:r>
            <a:endParaRPr lang="en-US" sz="1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2D1881E-8004-4D07-BFBB-77D19575A1DA}"/>
              </a:ext>
            </a:extLst>
          </p:cNvPr>
          <p:cNvSpPr txBox="1"/>
          <p:nvPr/>
        </p:nvSpPr>
        <p:spPr>
          <a:xfrm>
            <a:off x="1136468" y="1724297"/>
            <a:ext cx="7131300" cy="2185214"/>
          </a:xfrm>
          <a:prstGeom prst="rect">
            <a:avLst/>
          </a:prstGeom>
          <a:noFill/>
        </p:spPr>
        <p:txBody>
          <a:bodyPr wrap="square" rtlCol="0">
            <a:spAutoFit/>
          </a:bodyPr>
          <a:lstStyle/>
          <a:p>
            <a:r>
              <a:rPr lang="vi-VN" sz="2400" b="0" i="0" dirty="0">
                <a:solidFill>
                  <a:schemeClr val="tx1"/>
                </a:solidFill>
                <a:effectLst/>
                <a:latin typeface="+mj-lt"/>
              </a:rPr>
              <a:t>Công tác xã hội là ngành học thuật và hoạt động chuyên môn nhằm trợ giúp các cá nhân, nhóm, cộng đồng phục hồi hay tăng cường chức năng xã hội góp phần đảm bảo nền an sinh xã hội</a:t>
            </a:r>
            <a:r>
              <a:rPr lang="en-US" sz="2400" b="0" i="0" dirty="0">
                <a:solidFill>
                  <a:schemeClr val="tx1"/>
                </a:solidFill>
                <a:effectLst/>
                <a:latin typeface="+mj-lt"/>
              </a:rPr>
              <a:t> </a:t>
            </a:r>
            <a:r>
              <a:rPr lang="en-US" sz="2400" b="0" i="0" dirty="0" err="1">
                <a:solidFill>
                  <a:schemeClr val="tx1"/>
                </a:solidFill>
                <a:effectLst/>
                <a:latin typeface="+mj-lt"/>
              </a:rPr>
              <a:t>bền</a:t>
            </a:r>
            <a:r>
              <a:rPr lang="en-US" sz="2400" b="0" i="0" dirty="0">
                <a:solidFill>
                  <a:schemeClr val="tx1"/>
                </a:solidFill>
                <a:effectLst/>
                <a:latin typeface="+mj-lt"/>
              </a:rPr>
              <a:t> </a:t>
            </a:r>
            <a:r>
              <a:rPr lang="en-US" sz="2400" b="0" i="0" dirty="0" err="1">
                <a:solidFill>
                  <a:schemeClr val="tx1"/>
                </a:solidFill>
                <a:effectLst/>
                <a:latin typeface="+mj-lt"/>
              </a:rPr>
              <a:t>vững</a:t>
            </a:r>
            <a:r>
              <a:rPr lang="vi-VN" sz="2400" b="0" i="0" dirty="0">
                <a:solidFill>
                  <a:srgbClr val="4D5156"/>
                </a:solidFill>
                <a:effectLst/>
                <a:latin typeface="+mj-lt"/>
              </a:rPr>
              <a:t>.</a:t>
            </a:r>
            <a:endParaRPr lang="en-US" sz="1800" dirty="0">
              <a:solidFill>
                <a:schemeClr val="tx1"/>
              </a:solidFill>
              <a:latin typeface="+mj-lt"/>
              <a:cs typeface="Times New Roman" panose="02020603050405020304" pitchFamily="18" charset="0"/>
            </a:endParaRPr>
          </a:p>
          <a:p>
            <a:r>
              <a:rPr lang="en-US" sz="2000" dirty="0" err="1">
                <a:solidFill>
                  <a:schemeClr val="tx1"/>
                </a:solidFill>
                <a:latin typeface="+mj-lt"/>
                <a:cs typeface="Times New Roman" panose="02020603050405020304" pitchFamily="18" charset="0"/>
              </a:rPr>
              <a:t>Thông</a:t>
            </a:r>
            <a:r>
              <a:rPr lang="en-US" sz="2000" dirty="0">
                <a:solidFill>
                  <a:schemeClr val="tx1"/>
                </a:solidFill>
                <a:latin typeface="+mj-lt"/>
                <a:cs typeface="Times New Roman" panose="02020603050405020304" pitchFamily="18" charset="0"/>
              </a:rPr>
              <a:t> t</a:t>
            </a:r>
            <a:r>
              <a:rPr lang="vi-VN" sz="2000" dirty="0">
                <a:solidFill>
                  <a:schemeClr val="tx1"/>
                </a:solidFill>
                <a:latin typeface="+mj-lt"/>
                <a:cs typeface="Times New Roman" panose="02020603050405020304" pitchFamily="18" charset="0"/>
              </a:rPr>
              <a:t>ư</a:t>
            </a:r>
            <a:r>
              <a:rPr lang="en-US" sz="2000" dirty="0">
                <a:solidFill>
                  <a:schemeClr val="tx1"/>
                </a:solidFill>
                <a:latin typeface="+mj-lt"/>
                <a:cs typeface="Times New Roman" panose="02020603050405020304" pitchFamily="18" charset="0"/>
              </a:rPr>
              <a:t> 33 </a:t>
            </a:r>
            <a:r>
              <a:rPr lang="en-US" sz="2000" dirty="0" err="1">
                <a:solidFill>
                  <a:schemeClr val="tx1"/>
                </a:solidFill>
                <a:latin typeface="+mj-lt"/>
                <a:cs typeface="Times New Roman" panose="02020603050405020304" pitchFamily="18" charset="0"/>
              </a:rPr>
              <a:t>không</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định</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nghĩa</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cụ</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thể</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công</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tác</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xã</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hội</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mà</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đi</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vào</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quy</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định</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cụ</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thể</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về</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mục</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đích</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và</a:t>
            </a:r>
            <a:r>
              <a:rPr lang="en-US" sz="2000" dirty="0">
                <a:solidFill>
                  <a:schemeClr val="tx1"/>
                </a:solidFill>
                <a:latin typeface="+mj-lt"/>
                <a:cs typeface="Times New Roman" panose="02020603050405020304" pitchFamily="18" charset="0"/>
              </a:rPr>
              <a:t> </a:t>
            </a:r>
            <a:r>
              <a:rPr lang="en-US" sz="2000" dirty="0" err="1">
                <a:solidFill>
                  <a:schemeClr val="tx1"/>
                </a:solidFill>
                <a:latin typeface="+mj-lt"/>
                <a:cs typeface="Times New Roman" panose="02020603050405020304" pitchFamily="18" charset="0"/>
              </a:rPr>
              <a:t>nội</a:t>
            </a:r>
            <a:r>
              <a:rPr lang="en-US" sz="2000" dirty="0">
                <a:solidFill>
                  <a:schemeClr val="tx1"/>
                </a:solidFill>
                <a:latin typeface="+mj-lt"/>
                <a:cs typeface="Times New Roman" panose="02020603050405020304" pitchFamily="18" charset="0"/>
              </a:rPr>
              <a:t> dung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EA54-083A-4306-AE69-744046D6B17A}"/>
              </a:ext>
            </a:extLst>
          </p:cNvPr>
          <p:cNvSpPr>
            <a:spLocks noGrp="1"/>
          </p:cNvSpPr>
          <p:nvPr>
            <p:ph type="title"/>
          </p:nvPr>
        </p:nvSpPr>
        <p:spPr/>
        <p:txBody>
          <a:bodyPr/>
          <a:lstStyle/>
          <a:p>
            <a:r>
              <a:rPr lang="en-US" sz="2000" dirty="0"/>
              <a:t>MỤC ĐÍCH CỦA CÔNG TÁC XÃ HỘI TR</a:t>
            </a:r>
            <a:r>
              <a:rPr lang="vi-VN" sz="2000" dirty="0"/>
              <a:t>Ư</a:t>
            </a:r>
            <a:r>
              <a:rPr lang="en-US" sz="2000" dirty="0"/>
              <a:t>ỜNG HỌC</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6D5ED1E8-203F-46CF-84B5-508305CDED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a:extLst>
              <a:ext uri="{FF2B5EF4-FFF2-40B4-BE49-F238E27FC236}">
                <a16:creationId xmlns:a16="http://schemas.microsoft.com/office/drawing/2014/main" id="{D6A0BB89-FE9B-4FAE-B368-561C40516DC4}"/>
              </a:ext>
            </a:extLst>
          </p:cNvPr>
          <p:cNvSpPr txBox="1"/>
          <p:nvPr/>
        </p:nvSpPr>
        <p:spPr>
          <a:xfrm>
            <a:off x="1010200" y="1393371"/>
            <a:ext cx="7131300" cy="1938992"/>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sinh</a:t>
            </a:r>
            <a:r>
              <a:rPr lang="en-US" sz="2000" dirty="0">
                <a:solidFill>
                  <a:srgbClr val="FF0000"/>
                </a:solidFill>
                <a:latin typeface="Times New Roman" panose="02020603050405020304" pitchFamily="18" charset="0"/>
                <a:cs typeface="Times New Roman" panose="02020603050405020304" pitchFamily="18" charset="0"/>
              </a:rPr>
              <a:t>: </a:t>
            </a:r>
            <a:r>
              <a:rPr lang="da-DK" sz="2000" dirty="0">
                <a:solidFill>
                  <a:schemeClr val="tx1"/>
                </a:solidFill>
                <a:latin typeface="Times New Roman" panose="02020603050405020304" pitchFamily="18" charset="0"/>
                <a:cs typeface="Times New Roman" panose="02020603050405020304" pitchFamily="18" charset="0"/>
              </a:rPr>
              <a:t>Nâng cao kiến thức và kỹ năng để người học tự giải quyết các khó khăn, căng thẳng, khủng hoảng tạm thời về tâm lý, </a:t>
            </a:r>
            <a:r>
              <a:rPr lang="vi-VN" sz="2000" dirty="0">
                <a:solidFill>
                  <a:schemeClr val="tx1"/>
                </a:solidFill>
                <a:latin typeface="Times New Roman" panose="02020603050405020304" pitchFamily="18" charset="0"/>
                <a:cs typeface="Times New Roman" panose="02020603050405020304" pitchFamily="18" charset="0"/>
              </a:rPr>
              <a:t>phát huy tiềm năng, năng lực học tập của bản thân. </a:t>
            </a:r>
            <a:r>
              <a:rPr lang="da-DK" sz="2000" dirty="0">
                <a:solidFill>
                  <a:schemeClr val="tx1"/>
                </a:solidFill>
                <a:latin typeface="Times New Roman" panose="02020603050405020304" pitchFamily="18" charset="0"/>
                <a:cs typeface="Times New Roman" panose="02020603050405020304" pitchFamily="18" charset="0"/>
              </a:rPr>
              <a:t>Bảo vệ người học </a:t>
            </a:r>
            <a:r>
              <a:rPr lang="pt-BR" sz="2000" dirty="0">
                <a:solidFill>
                  <a:schemeClr val="tx1"/>
                </a:solidFill>
                <a:latin typeface="Times New Roman" panose="02020603050405020304" pitchFamily="18" charset="0"/>
                <a:cs typeface="Times New Roman" panose="02020603050405020304" pitchFamily="18" charset="0"/>
              </a:rPr>
              <a:t>trước nguy cơ</a:t>
            </a:r>
            <a:r>
              <a:rPr lang="da-DK" sz="2000" dirty="0">
                <a:solidFill>
                  <a:schemeClr val="tx1"/>
                </a:solidFill>
                <a:latin typeface="Times New Roman" panose="02020603050405020304" pitchFamily="18" charset="0"/>
                <a:cs typeface="Times New Roman" panose="02020603050405020304" pitchFamily="18" charset="0"/>
              </a:rPr>
              <a:t> bị xâm hại, bị bạo lực, </a:t>
            </a:r>
            <a:r>
              <a:rPr lang="pt-BR" sz="2000" dirty="0">
                <a:solidFill>
                  <a:schemeClr val="tx1"/>
                </a:solidFill>
                <a:latin typeface="Times New Roman" panose="02020603050405020304" pitchFamily="18" charset="0"/>
                <a:cs typeface="Times New Roman" panose="02020603050405020304" pitchFamily="18" charset="0"/>
              </a:rPr>
              <a:t>phòng tránh các tệ nạn xã hội, </a:t>
            </a:r>
            <a:r>
              <a:rPr lang="da-DK" sz="2000" dirty="0">
                <a:solidFill>
                  <a:schemeClr val="tx1"/>
                </a:solidFill>
                <a:latin typeface="Times New Roman" panose="02020603050405020304" pitchFamily="18" charset="0"/>
                <a:cs typeface="Times New Roman" panose="02020603050405020304" pitchFamily="18" charset="0"/>
              </a:rPr>
              <a:t>hạn chế tình trạng người học bỏ học, </a:t>
            </a:r>
            <a:r>
              <a:rPr lang="vi-VN" sz="2000" dirty="0">
                <a:solidFill>
                  <a:schemeClr val="tx1"/>
                </a:solidFill>
                <a:latin typeface="Times New Roman" panose="02020603050405020304" pitchFamily="18" charset="0"/>
                <a:cs typeface="Times New Roman" panose="02020603050405020304" pitchFamily="18" charset="0"/>
              </a:rPr>
              <a:t>vi phạm pháp luật.</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98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D744-AAE2-4A66-BE8B-90644BB1C804}"/>
              </a:ext>
            </a:extLst>
          </p:cNvPr>
          <p:cNvSpPr>
            <a:spLocks noGrp="1"/>
          </p:cNvSpPr>
          <p:nvPr>
            <p:ph type="title"/>
          </p:nvPr>
        </p:nvSpPr>
        <p:spPr/>
        <p:txBody>
          <a:bodyPr/>
          <a:lstStyle/>
          <a:p>
            <a:r>
              <a:rPr lang="en-US" sz="2000" dirty="0"/>
              <a:t>MỤC ĐÍCH CỦA CÔNG TÁC XÃ HỘI TR</a:t>
            </a:r>
            <a:r>
              <a:rPr lang="vi-VN" sz="2000" dirty="0"/>
              <a:t>Ư</a:t>
            </a:r>
            <a:r>
              <a:rPr lang="en-US" sz="2000" dirty="0"/>
              <a:t>ỜNG HỌC</a:t>
            </a:r>
          </a:p>
        </p:txBody>
      </p:sp>
      <p:sp>
        <p:nvSpPr>
          <p:cNvPr id="3" name="Text Placeholder 2">
            <a:extLst>
              <a:ext uri="{FF2B5EF4-FFF2-40B4-BE49-F238E27FC236}">
                <a16:creationId xmlns:a16="http://schemas.microsoft.com/office/drawing/2014/main" id="{C1C30BBA-9B7B-4031-9B16-40564DD29E74}"/>
              </a:ext>
            </a:extLst>
          </p:cNvPr>
          <p:cNvSpPr>
            <a:spLocks noGrp="1"/>
          </p:cNvSpPr>
          <p:nvPr>
            <p:ph type="body" idx="1"/>
          </p:nvPr>
        </p:nvSpPr>
        <p:spPr>
          <a:xfrm>
            <a:off x="1010200" y="1434950"/>
            <a:ext cx="7131300" cy="2388426"/>
          </a:xfrm>
        </p:spPr>
        <p:txBody>
          <a:bodyPr/>
          <a:lstStyle/>
          <a:p>
            <a:pPr marL="76200" indent="0">
              <a:buNone/>
            </a:pPr>
            <a:r>
              <a:rPr lang="da-DK" dirty="0">
                <a:solidFill>
                  <a:srgbClr val="FF0000"/>
                </a:solidFill>
              </a:rPr>
              <a:t>Đối v</a:t>
            </a:r>
            <a:r>
              <a:rPr lang="en-US" dirty="0" err="1">
                <a:solidFill>
                  <a:srgbClr val="FF0000"/>
                </a:solidFill>
              </a:rPr>
              <a:t>ới</a:t>
            </a:r>
            <a:r>
              <a:rPr lang="en-US" dirty="0">
                <a:solidFill>
                  <a:srgbClr val="FF0000"/>
                </a:solidFill>
              </a:rPr>
              <a:t> cha </a:t>
            </a:r>
            <a:r>
              <a:rPr lang="en-US" dirty="0" err="1">
                <a:solidFill>
                  <a:srgbClr val="FF0000"/>
                </a:solidFill>
              </a:rPr>
              <a:t>mẹ</a:t>
            </a:r>
            <a:r>
              <a:rPr lang="en-US" dirty="0">
                <a:solidFill>
                  <a:srgbClr val="FF0000"/>
                </a:solidFill>
              </a:rPr>
              <a:t>, </a:t>
            </a:r>
            <a:r>
              <a:rPr lang="en-US" dirty="0" err="1">
                <a:solidFill>
                  <a:srgbClr val="FF0000"/>
                </a:solidFill>
              </a:rPr>
              <a:t>cán</a:t>
            </a:r>
            <a:r>
              <a:rPr lang="en-US" dirty="0">
                <a:solidFill>
                  <a:srgbClr val="FF0000"/>
                </a:solidFill>
              </a:rPr>
              <a:t> </a:t>
            </a:r>
            <a:r>
              <a:rPr lang="en-US" dirty="0" err="1">
                <a:solidFill>
                  <a:srgbClr val="FF0000"/>
                </a:solidFill>
              </a:rPr>
              <a:t>bộ</a:t>
            </a:r>
            <a:r>
              <a:rPr lang="en-US" dirty="0">
                <a:solidFill>
                  <a:srgbClr val="FF0000"/>
                </a:solidFill>
              </a:rPr>
              <a:t> GV</a:t>
            </a:r>
            <a:r>
              <a:rPr lang="en-US" dirty="0">
                <a:solidFill>
                  <a:schemeClr val="tx1"/>
                </a:solidFill>
              </a:rPr>
              <a:t>: </a:t>
            </a:r>
            <a:r>
              <a:rPr lang="da-DK" dirty="0">
                <a:solidFill>
                  <a:schemeClr val="tx1"/>
                </a:solidFill>
              </a:rPr>
              <a:t>Nâng cao nhận thức, kỹ năng của cha mẹ hoặc người giám hộ của người học </a:t>
            </a:r>
            <a:r>
              <a:rPr lang="vi-VN" dirty="0">
                <a:solidFill>
                  <a:schemeClr val="tx1"/>
                </a:solidFill>
              </a:rPr>
              <a:t>trong việc hiểu, chia sẻ, đồng hành cùng người học. Hỗ trợ cán bộ quản lý, giáo viên và nhân viên trong cơ sở giáo dục nâng cao kiến thức, kỹ năng về công tác xã hội </a:t>
            </a:r>
            <a:r>
              <a:rPr lang="en-US" dirty="0" err="1">
                <a:solidFill>
                  <a:schemeClr val="tx1"/>
                </a:solidFill>
              </a:rPr>
              <a:t>trong</a:t>
            </a:r>
            <a:r>
              <a:rPr lang="en-US" dirty="0">
                <a:solidFill>
                  <a:schemeClr val="tx1"/>
                </a:solidFill>
              </a:rPr>
              <a:t> </a:t>
            </a:r>
            <a:r>
              <a:rPr lang="vi-VN" dirty="0">
                <a:solidFill>
                  <a:schemeClr val="tx1"/>
                </a:solidFill>
              </a:rPr>
              <a:t>trường học.</a:t>
            </a:r>
            <a:endParaRPr lang="en-US" dirty="0">
              <a:solidFill>
                <a:schemeClr val="tx1"/>
              </a:solidFill>
              <a:latin typeface="+mj-lt"/>
            </a:endParaRPr>
          </a:p>
        </p:txBody>
      </p:sp>
      <p:sp>
        <p:nvSpPr>
          <p:cNvPr id="4" name="Slide Number Placeholder 3">
            <a:extLst>
              <a:ext uri="{FF2B5EF4-FFF2-40B4-BE49-F238E27FC236}">
                <a16:creationId xmlns:a16="http://schemas.microsoft.com/office/drawing/2014/main" id="{0B581E05-8B92-4F76-8622-5200EC789B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20791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415-C91D-4AF4-AAB4-7140E0E7D056}"/>
              </a:ext>
            </a:extLst>
          </p:cNvPr>
          <p:cNvSpPr>
            <a:spLocks noGrp="1"/>
          </p:cNvSpPr>
          <p:nvPr>
            <p:ph type="title"/>
          </p:nvPr>
        </p:nvSpPr>
        <p:spPr/>
        <p:txBody>
          <a:bodyPr/>
          <a:lstStyle/>
          <a:p>
            <a:r>
              <a:rPr lang="en-US" sz="2000" dirty="0"/>
              <a:t>MỤC ĐÍCH CỦA CÔNG TÁC XÃ HỘI TR</a:t>
            </a:r>
            <a:r>
              <a:rPr lang="vi-VN" sz="2000" dirty="0"/>
              <a:t>Ư</a:t>
            </a:r>
            <a:r>
              <a:rPr lang="en-US" sz="2000" dirty="0"/>
              <a:t>ỜNG HỌC</a:t>
            </a:r>
          </a:p>
        </p:txBody>
      </p:sp>
      <p:sp>
        <p:nvSpPr>
          <p:cNvPr id="3" name="Slide Number Placeholder 2">
            <a:extLst>
              <a:ext uri="{FF2B5EF4-FFF2-40B4-BE49-F238E27FC236}">
                <a16:creationId xmlns:a16="http://schemas.microsoft.com/office/drawing/2014/main" id="{E96C8EFB-6D3C-4F87-83ED-896B9821D1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TextBox 3">
            <a:extLst>
              <a:ext uri="{FF2B5EF4-FFF2-40B4-BE49-F238E27FC236}">
                <a16:creationId xmlns:a16="http://schemas.microsoft.com/office/drawing/2014/main" id="{B9CF41A2-606C-470E-A8E2-51CBD9930DA3}"/>
              </a:ext>
            </a:extLst>
          </p:cNvPr>
          <p:cNvSpPr txBox="1"/>
          <p:nvPr/>
        </p:nvSpPr>
        <p:spPr>
          <a:xfrm>
            <a:off x="1010200" y="1602377"/>
            <a:ext cx="6618509" cy="1415772"/>
          </a:xfrm>
          <a:prstGeom prst="rect">
            <a:avLst/>
          </a:prstGeom>
          <a:noFill/>
        </p:spPr>
        <p:txBody>
          <a:bodyPr wrap="square" rtlCol="0">
            <a:spAutoFit/>
          </a:bodyPr>
          <a:lstStyle/>
          <a:p>
            <a:r>
              <a:rPr lang="en-US" sz="2400" dirty="0" err="1">
                <a:solidFill>
                  <a:srgbClr val="FF0000"/>
                </a:solidFill>
                <a:latin typeface="+mj-lt"/>
              </a:rPr>
              <a:t>Kết</a:t>
            </a:r>
            <a:r>
              <a:rPr lang="en-US" sz="2400" dirty="0">
                <a:solidFill>
                  <a:srgbClr val="FF0000"/>
                </a:solidFill>
                <a:latin typeface="+mj-lt"/>
              </a:rPr>
              <a:t> </a:t>
            </a:r>
            <a:r>
              <a:rPr lang="en-US" sz="2400" dirty="0" err="1">
                <a:solidFill>
                  <a:srgbClr val="FF0000"/>
                </a:solidFill>
                <a:latin typeface="+mj-lt"/>
              </a:rPr>
              <a:t>nối</a:t>
            </a:r>
            <a:r>
              <a:rPr lang="en-US" sz="2400" dirty="0">
                <a:solidFill>
                  <a:srgbClr val="FF0000"/>
                </a:solidFill>
                <a:latin typeface="+mj-lt"/>
              </a:rPr>
              <a:t> : </a:t>
            </a:r>
            <a:r>
              <a:rPr lang="vi-VN" sz="2400" dirty="0">
                <a:latin typeface="+mj-lt"/>
              </a:rPr>
              <a:t>Kết nối nguồn lực từ cộng đồng tham gia, phối hợp cùng cơ sở giáo dục thúc đẩy hoạt động công tác xã hội trong trường học.</a:t>
            </a:r>
            <a:endParaRPr lang="en-US" sz="2400" dirty="0">
              <a:latin typeface="+mj-lt"/>
            </a:endParaRPr>
          </a:p>
          <a:p>
            <a:pPr algn="l"/>
            <a:endParaRPr lang="en-US" dirty="0"/>
          </a:p>
        </p:txBody>
      </p:sp>
    </p:spTree>
    <p:extLst>
      <p:ext uri="{BB962C8B-B14F-4D97-AF65-F5344CB8AC3E}">
        <p14:creationId xmlns:p14="http://schemas.microsoft.com/office/powerpoint/2010/main" val="259456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D66A-0F40-4552-819A-3FE3724A8EED}"/>
              </a:ext>
            </a:extLst>
          </p:cNvPr>
          <p:cNvSpPr>
            <a:spLocks noGrp="1"/>
          </p:cNvSpPr>
          <p:nvPr>
            <p:ph type="title"/>
          </p:nvPr>
        </p:nvSpPr>
        <p:spPr/>
        <p:txBody>
          <a:bodyPr/>
          <a:lstStyle/>
          <a:p>
            <a:r>
              <a:rPr lang="en-US" dirty="0">
                <a:solidFill>
                  <a:srgbClr val="FF0000"/>
                </a:solidFill>
              </a:rPr>
              <a:t>TẠI SAO CẦN CÓ CÔNG TÁC XÃ HỘI TRONG TR</a:t>
            </a:r>
            <a:r>
              <a:rPr lang="vi-VN" dirty="0">
                <a:solidFill>
                  <a:srgbClr val="FF0000"/>
                </a:solidFill>
              </a:rPr>
              <a:t>Ư</a:t>
            </a:r>
            <a:r>
              <a:rPr lang="en-US" dirty="0">
                <a:solidFill>
                  <a:srgbClr val="FF0000"/>
                </a:solidFill>
              </a:rPr>
              <a:t>ỜNG HỌC</a:t>
            </a:r>
            <a:endParaRPr lang="en-US" dirty="0"/>
          </a:p>
        </p:txBody>
      </p:sp>
      <p:sp>
        <p:nvSpPr>
          <p:cNvPr id="4" name="Slide Number Placeholder 3">
            <a:extLst>
              <a:ext uri="{FF2B5EF4-FFF2-40B4-BE49-F238E27FC236}">
                <a16:creationId xmlns:a16="http://schemas.microsoft.com/office/drawing/2014/main" id="{AE4423B6-24FE-4C3B-A9DC-A43A9F18D7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Rectangle: Rounded Corners 5">
            <a:extLst>
              <a:ext uri="{FF2B5EF4-FFF2-40B4-BE49-F238E27FC236}">
                <a16:creationId xmlns:a16="http://schemas.microsoft.com/office/drawing/2014/main" id="{B410FA55-E260-4B79-A7D0-F8F622241219}"/>
              </a:ext>
            </a:extLst>
          </p:cNvPr>
          <p:cNvSpPr/>
          <p:nvPr/>
        </p:nvSpPr>
        <p:spPr>
          <a:xfrm>
            <a:off x="1104900" y="1319348"/>
            <a:ext cx="7036599" cy="3331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Vấn</a:t>
            </a:r>
            <a:r>
              <a:rPr lang="en-US" dirty="0"/>
              <a:t> </a:t>
            </a:r>
            <a:r>
              <a:rPr lang="en-US" dirty="0" err="1"/>
              <a:t>đề</a:t>
            </a:r>
            <a:r>
              <a:rPr lang="en-US" dirty="0"/>
              <a:t> </a:t>
            </a:r>
            <a:r>
              <a:rPr lang="en-US" dirty="0" err="1"/>
              <a:t>học</a:t>
            </a:r>
            <a:r>
              <a:rPr lang="en-US" dirty="0"/>
              <a:t> </a:t>
            </a:r>
            <a:r>
              <a:rPr lang="en-US" dirty="0" err="1"/>
              <a:t>sinh</a:t>
            </a:r>
            <a:r>
              <a:rPr lang="en-US" dirty="0"/>
              <a:t> </a:t>
            </a:r>
            <a:r>
              <a:rPr lang="en-US" dirty="0" err="1"/>
              <a:t>bỏ</a:t>
            </a:r>
            <a:r>
              <a:rPr lang="en-US" dirty="0"/>
              <a:t> </a:t>
            </a:r>
            <a:r>
              <a:rPr lang="en-US" dirty="0" err="1"/>
              <a:t>học</a:t>
            </a:r>
            <a:endParaRPr lang="en-US" dirty="0"/>
          </a:p>
        </p:txBody>
      </p:sp>
      <p:sp>
        <p:nvSpPr>
          <p:cNvPr id="7" name="Rectangle: Rounded Corners 6">
            <a:extLst>
              <a:ext uri="{FF2B5EF4-FFF2-40B4-BE49-F238E27FC236}">
                <a16:creationId xmlns:a16="http://schemas.microsoft.com/office/drawing/2014/main" id="{9386A832-A118-40DF-8405-2EE6B656CF02}"/>
              </a:ext>
            </a:extLst>
          </p:cNvPr>
          <p:cNvSpPr/>
          <p:nvPr/>
        </p:nvSpPr>
        <p:spPr>
          <a:xfrm>
            <a:off x="1104900" y="1710209"/>
            <a:ext cx="7036600" cy="35481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Phòng</a:t>
            </a:r>
            <a:r>
              <a:rPr lang="en-US" dirty="0"/>
              <a:t> </a:t>
            </a:r>
            <a:r>
              <a:rPr lang="en-US" dirty="0" err="1"/>
              <a:t>chống</a:t>
            </a:r>
            <a:r>
              <a:rPr lang="en-US" dirty="0"/>
              <a:t> </a:t>
            </a:r>
            <a:r>
              <a:rPr lang="en-US" dirty="0" err="1"/>
              <a:t>tệ</a:t>
            </a:r>
            <a:r>
              <a:rPr lang="en-US" dirty="0"/>
              <a:t> </a:t>
            </a:r>
            <a:r>
              <a:rPr lang="en-US" dirty="0" err="1"/>
              <a:t>nạn</a:t>
            </a:r>
            <a:r>
              <a:rPr lang="en-US" dirty="0"/>
              <a:t>, </a:t>
            </a:r>
            <a:r>
              <a:rPr lang="en-US" dirty="0" err="1"/>
              <a:t>các</a:t>
            </a:r>
            <a:r>
              <a:rPr lang="en-US" dirty="0"/>
              <a:t> </a:t>
            </a:r>
            <a:r>
              <a:rPr lang="en-US" dirty="0" err="1"/>
              <a:t>mặt</a:t>
            </a:r>
            <a:r>
              <a:rPr lang="en-US" dirty="0"/>
              <a:t> </a:t>
            </a:r>
            <a:r>
              <a:rPr lang="en-US" dirty="0" err="1"/>
              <a:t>trái</a:t>
            </a:r>
            <a:r>
              <a:rPr lang="en-US" dirty="0"/>
              <a:t> </a:t>
            </a:r>
            <a:r>
              <a:rPr lang="en-US" dirty="0" err="1"/>
              <a:t>của</a:t>
            </a:r>
            <a:r>
              <a:rPr lang="en-US" dirty="0"/>
              <a:t> </a:t>
            </a:r>
            <a:r>
              <a:rPr lang="en-US" dirty="0" err="1"/>
              <a:t>xã</a:t>
            </a:r>
            <a:r>
              <a:rPr lang="en-US" dirty="0"/>
              <a:t> </a:t>
            </a:r>
            <a:r>
              <a:rPr lang="en-US" dirty="0" err="1"/>
              <a:t>hội</a:t>
            </a:r>
            <a:endParaRPr lang="en-US" dirty="0"/>
          </a:p>
        </p:txBody>
      </p:sp>
      <p:sp>
        <p:nvSpPr>
          <p:cNvPr id="8" name="Rectangle: Rounded Corners 7">
            <a:extLst>
              <a:ext uri="{FF2B5EF4-FFF2-40B4-BE49-F238E27FC236}">
                <a16:creationId xmlns:a16="http://schemas.microsoft.com/office/drawing/2014/main" id="{71767AE3-9E34-436B-AC50-FC1C2028AA31}"/>
              </a:ext>
            </a:extLst>
          </p:cNvPr>
          <p:cNvSpPr/>
          <p:nvPr/>
        </p:nvSpPr>
        <p:spPr>
          <a:xfrm>
            <a:off x="1104900" y="2104455"/>
            <a:ext cx="7036600" cy="5315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Vấn</a:t>
            </a:r>
            <a:r>
              <a:rPr lang="en-US" dirty="0"/>
              <a:t> </a:t>
            </a:r>
            <a:r>
              <a:rPr lang="en-US" dirty="0" err="1"/>
              <a:t>đề</a:t>
            </a:r>
            <a:r>
              <a:rPr lang="en-US" dirty="0"/>
              <a:t> </a:t>
            </a:r>
            <a:r>
              <a:rPr lang="en-US" dirty="0" err="1"/>
              <a:t>quản</a:t>
            </a:r>
            <a:r>
              <a:rPr lang="en-US" dirty="0"/>
              <a:t> </a:t>
            </a:r>
            <a:r>
              <a:rPr lang="en-US" dirty="0" err="1"/>
              <a:t>lý</a:t>
            </a:r>
            <a:r>
              <a:rPr lang="en-US" dirty="0"/>
              <a:t> </a:t>
            </a:r>
            <a:r>
              <a:rPr lang="en-US" dirty="0" err="1"/>
              <a:t>giáo</a:t>
            </a:r>
            <a:r>
              <a:rPr lang="en-US" dirty="0"/>
              <a:t> </a:t>
            </a:r>
            <a:r>
              <a:rPr lang="en-US" dirty="0" err="1"/>
              <a:t>dục</a:t>
            </a:r>
            <a:r>
              <a:rPr lang="en-US" dirty="0"/>
              <a:t>, </a:t>
            </a:r>
            <a:r>
              <a:rPr lang="en-US" dirty="0" err="1"/>
              <a:t>hỗ</a:t>
            </a:r>
            <a:r>
              <a:rPr lang="en-US" dirty="0"/>
              <a:t> </a:t>
            </a:r>
            <a:r>
              <a:rPr lang="en-US" dirty="0" err="1"/>
              <a:t>trợ</a:t>
            </a:r>
            <a:r>
              <a:rPr lang="en-US" dirty="0"/>
              <a:t> </a:t>
            </a:r>
            <a:r>
              <a:rPr lang="en-US" dirty="0" err="1"/>
              <a:t>học</a:t>
            </a:r>
            <a:r>
              <a:rPr lang="en-US" dirty="0"/>
              <a:t> </a:t>
            </a:r>
            <a:r>
              <a:rPr lang="en-US" dirty="0" err="1"/>
              <a:t>sinh</a:t>
            </a:r>
            <a:r>
              <a:rPr lang="en-US" dirty="0"/>
              <a:t> </a:t>
            </a:r>
            <a:r>
              <a:rPr lang="en-US" dirty="0" err="1"/>
              <a:t>có</a:t>
            </a:r>
            <a:r>
              <a:rPr lang="en-US" dirty="0"/>
              <a:t> </a:t>
            </a:r>
            <a:r>
              <a:rPr lang="en-US" dirty="0" err="1"/>
              <a:t>hoàn</a:t>
            </a:r>
            <a:r>
              <a:rPr lang="en-US" dirty="0"/>
              <a:t> </a:t>
            </a:r>
            <a:r>
              <a:rPr lang="en-US" dirty="0" err="1"/>
              <a:t>cảnh</a:t>
            </a:r>
            <a:r>
              <a:rPr lang="en-US" dirty="0"/>
              <a:t> </a:t>
            </a:r>
            <a:r>
              <a:rPr lang="en-US" dirty="0" err="1"/>
              <a:t>đặc</a:t>
            </a:r>
            <a:r>
              <a:rPr lang="en-US" dirty="0"/>
              <a:t> </a:t>
            </a:r>
            <a:r>
              <a:rPr lang="en-US" dirty="0" err="1"/>
              <a:t>biệt</a:t>
            </a:r>
            <a:r>
              <a:rPr lang="en-US" dirty="0"/>
              <a:t>, </a:t>
            </a:r>
            <a:r>
              <a:rPr lang="en-US" dirty="0" err="1"/>
              <a:t>học</a:t>
            </a:r>
            <a:r>
              <a:rPr lang="en-US" dirty="0"/>
              <a:t> </a:t>
            </a:r>
            <a:r>
              <a:rPr lang="en-US" dirty="0" err="1"/>
              <a:t>sinh</a:t>
            </a:r>
            <a:r>
              <a:rPr lang="en-US" dirty="0"/>
              <a:t> vi </a:t>
            </a:r>
            <a:r>
              <a:rPr lang="en-US" dirty="0" err="1"/>
              <a:t>phạm</a:t>
            </a:r>
            <a:r>
              <a:rPr lang="en-US" dirty="0"/>
              <a:t> </a:t>
            </a:r>
            <a:r>
              <a:rPr lang="en-US" dirty="0" err="1"/>
              <a:t>nội</a:t>
            </a:r>
            <a:r>
              <a:rPr lang="en-US" dirty="0"/>
              <a:t> </a:t>
            </a:r>
            <a:r>
              <a:rPr lang="en-US" dirty="0" err="1"/>
              <a:t>quy</a:t>
            </a:r>
            <a:r>
              <a:rPr lang="en-US" dirty="0"/>
              <a:t> </a:t>
            </a:r>
            <a:r>
              <a:rPr lang="en-US" dirty="0" err="1"/>
              <a:t>trường</a:t>
            </a:r>
            <a:r>
              <a:rPr lang="en-US" dirty="0"/>
              <a:t> </a:t>
            </a:r>
            <a:r>
              <a:rPr lang="en-US" dirty="0" err="1"/>
              <a:t>học</a:t>
            </a:r>
            <a:endParaRPr lang="en-US" dirty="0"/>
          </a:p>
        </p:txBody>
      </p:sp>
      <p:sp>
        <p:nvSpPr>
          <p:cNvPr id="10" name="Rectangle: Rounded Corners 9">
            <a:extLst>
              <a:ext uri="{FF2B5EF4-FFF2-40B4-BE49-F238E27FC236}">
                <a16:creationId xmlns:a16="http://schemas.microsoft.com/office/drawing/2014/main" id="{22C7D581-95CD-452E-BA9A-213A1AE8D877}"/>
              </a:ext>
            </a:extLst>
          </p:cNvPr>
          <p:cNvSpPr/>
          <p:nvPr/>
        </p:nvSpPr>
        <p:spPr>
          <a:xfrm>
            <a:off x="1158241" y="3433290"/>
            <a:ext cx="6983258" cy="452002"/>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Vấn</a:t>
            </a:r>
            <a:r>
              <a:rPr lang="en-US" dirty="0"/>
              <a:t> </a:t>
            </a:r>
            <a:r>
              <a:rPr lang="en-US" dirty="0" err="1"/>
              <a:t>đề</a:t>
            </a:r>
            <a:r>
              <a:rPr lang="en-US" dirty="0"/>
              <a:t> </a:t>
            </a:r>
            <a:r>
              <a:rPr lang="en-US" dirty="0" err="1"/>
              <a:t>hỗ</a:t>
            </a:r>
            <a:r>
              <a:rPr lang="en-US" dirty="0"/>
              <a:t> </a:t>
            </a:r>
            <a:r>
              <a:rPr lang="en-US" dirty="0" err="1"/>
              <a:t>trợ</a:t>
            </a:r>
            <a:r>
              <a:rPr lang="en-US" dirty="0"/>
              <a:t> </a:t>
            </a:r>
            <a:r>
              <a:rPr lang="en-US" dirty="0" err="1"/>
              <a:t>đối</a:t>
            </a:r>
            <a:r>
              <a:rPr lang="en-US" dirty="0"/>
              <a:t> </a:t>
            </a:r>
            <a:r>
              <a:rPr lang="en-US" dirty="0" err="1"/>
              <a:t>với</a:t>
            </a:r>
            <a:r>
              <a:rPr lang="en-US" dirty="0"/>
              <a:t> </a:t>
            </a:r>
            <a:r>
              <a:rPr lang="en-US" dirty="0" err="1"/>
              <a:t>giáo</a:t>
            </a:r>
            <a:r>
              <a:rPr lang="en-US" dirty="0"/>
              <a:t> </a:t>
            </a:r>
            <a:r>
              <a:rPr lang="en-US" dirty="0" err="1"/>
              <a:t>viên</a:t>
            </a:r>
            <a:endParaRPr lang="en-US" dirty="0"/>
          </a:p>
        </p:txBody>
      </p:sp>
      <p:sp>
        <p:nvSpPr>
          <p:cNvPr id="11" name="Rectangle: Rounded Corners 10">
            <a:extLst>
              <a:ext uri="{FF2B5EF4-FFF2-40B4-BE49-F238E27FC236}">
                <a16:creationId xmlns:a16="http://schemas.microsoft.com/office/drawing/2014/main" id="{645F221B-E159-4034-B976-8B021B333B72}"/>
              </a:ext>
            </a:extLst>
          </p:cNvPr>
          <p:cNvSpPr/>
          <p:nvPr/>
        </p:nvSpPr>
        <p:spPr>
          <a:xfrm>
            <a:off x="1158241" y="3885292"/>
            <a:ext cx="6956588" cy="45200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Vấn</a:t>
            </a:r>
            <a:r>
              <a:rPr lang="en-US" dirty="0"/>
              <a:t> </a:t>
            </a:r>
            <a:r>
              <a:rPr lang="en-US" dirty="0" err="1"/>
              <a:t>đề</a:t>
            </a:r>
            <a:r>
              <a:rPr lang="en-US" dirty="0"/>
              <a:t> </a:t>
            </a:r>
            <a:r>
              <a:rPr lang="en-US" dirty="0" err="1"/>
              <a:t>hỗ</a:t>
            </a:r>
            <a:r>
              <a:rPr lang="en-US" dirty="0"/>
              <a:t> </a:t>
            </a:r>
            <a:r>
              <a:rPr lang="en-US" dirty="0" err="1"/>
              <a:t>trợ</a:t>
            </a:r>
            <a:r>
              <a:rPr lang="en-US" dirty="0"/>
              <a:t> </a:t>
            </a:r>
            <a:r>
              <a:rPr lang="en-US" dirty="0" err="1"/>
              <a:t>đối</a:t>
            </a:r>
            <a:r>
              <a:rPr lang="en-US" dirty="0"/>
              <a:t> </a:t>
            </a:r>
            <a:r>
              <a:rPr lang="en-US" dirty="0" err="1"/>
              <a:t>với</a:t>
            </a:r>
            <a:r>
              <a:rPr lang="en-US" dirty="0"/>
              <a:t> </a:t>
            </a:r>
            <a:r>
              <a:rPr lang="en-US" dirty="0" err="1"/>
              <a:t>gia</a:t>
            </a:r>
            <a:r>
              <a:rPr lang="en-US" dirty="0"/>
              <a:t> </a:t>
            </a:r>
            <a:r>
              <a:rPr lang="en-US" dirty="0" err="1"/>
              <a:t>đình</a:t>
            </a:r>
            <a:endParaRPr lang="en-US" dirty="0"/>
          </a:p>
        </p:txBody>
      </p:sp>
      <p:sp>
        <p:nvSpPr>
          <p:cNvPr id="3" name="Rectangle: Rounded Corners 2">
            <a:extLst>
              <a:ext uri="{FF2B5EF4-FFF2-40B4-BE49-F238E27FC236}">
                <a16:creationId xmlns:a16="http://schemas.microsoft.com/office/drawing/2014/main" id="{C8E8C44E-0CB7-4891-81C6-5B4B8462FC5C}"/>
              </a:ext>
            </a:extLst>
          </p:cNvPr>
          <p:cNvSpPr/>
          <p:nvPr/>
        </p:nvSpPr>
        <p:spPr>
          <a:xfrm>
            <a:off x="1131570" y="2648182"/>
            <a:ext cx="6983259" cy="333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Vấn</a:t>
            </a:r>
            <a:r>
              <a:rPr lang="en-US" dirty="0"/>
              <a:t> </a:t>
            </a:r>
            <a:r>
              <a:rPr lang="en-US" dirty="0" err="1"/>
              <a:t>đề</a:t>
            </a:r>
            <a:r>
              <a:rPr lang="en-US" dirty="0"/>
              <a:t> </a:t>
            </a:r>
            <a:r>
              <a:rPr lang="en-US" dirty="0" err="1"/>
              <a:t>bảo</a:t>
            </a:r>
            <a:r>
              <a:rPr lang="en-US" dirty="0"/>
              <a:t> </a:t>
            </a:r>
            <a:r>
              <a:rPr lang="en-US" dirty="0" err="1"/>
              <a:t>vệ</a:t>
            </a:r>
            <a:r>
              <a:rPr lang="en-US" dirty="0"/>
              <a:t> </a:t>
            </a:r>
            <a:r>
              <a:rPr lang="en-US" dirty="0" err="1"/>
              <a:t>trẻ</a:t>
            </a:r>
            <a:r>
              <a:rPr lang="en-US" dirty="0"/>
              <a:t> </a:t>
            </a:r>
            <a:r>
              <a:rPr lang="en-US" dirty="0" err="1"/>
              <a:t>em</a:t>
            </a:r>
            <a:r>
              <a:rPr lang="en-US" dirty="0"/>
              <a:t>, </a:t>
            </a:r>
            <a:r>
              <a:rPr lang="en-US" dirty="0" err="1"/>
              <a:t>Vấn</a:t>
            </a:r>
            <a:r>
              <a:rPr lang="en-US" dirty="0"/>
              <a:t> </a:t>
            </a:r>
            <a:r>
              <a:rPr lang="en-US" dirty="0" err="1"/>
              <a:t>đề</a:t>
            </a:r>
            <a:r>
              <a:rPr lang="en-US" dirty="0"/>
              <a:t> </a:t>
            </a:r>
            <a:r>
              <a:rPr lang="en-US" dirty="0" err="1"/>
              <a:t>bạo</a:t>
            </a:r>
            <a:r>
              <a:rPr lang="en-US" dirty="0"/>
              <a:t> </a:t>
            </a:r>
            <a:r>
              <a:rPr lang="en-US" dirty="0" err="1"/>
              <a:t>lực</a:t>
            </a:r>
            <a:r>
              <a:rPr lang="en-US" dirty="0"/>
              <a:t>, </a:t>
            </a:r>
            <a:r>
              <a:rPr lang="en-US" dirty="0" err="1"/>
              <a:t>xâm</a:t>
            </a:r>
            <a:r>
              <a:rPr lang="en-US" dirty="0"/>
              <a:t> </a:t>
            </a:r>
            <a:r>
              <a:rPr lang="en-US" dirty="0" err="1"/>
              <a:t>hại</a:t>
            </a:r>
            <a:r>
              <a:rPr lang="en-US" dirty="0"/>
              <a:t> </a:t>
            </a:r>
            <a:r>
              <a:rPr lang="en-US" dirty="0" err="1"/>
              <a:t>đối</a:t>
            </a:r>
            <a:r>
              <a:rPr lang="en-US" dirty="0"/>
              <a:t> </a:t>
            </a:r>
            <a:r>
              <a:rPr lang="en-US" dirty="0" err="1"/>
              <a:t>với</a:t>
            </a:r>
            <a:r>
              <a:rPr lang="en-US" dirty="0"/>
              <a:t> </a:t>
            </a:r>
            <a:r>
              <a:rPr lang="en-US" dirty="0" err="1"/>
              <a:t>học</a:t>
            </a:r>
            <a:r>
              <a:rPr lang="en-US" dirty="0"/>
              <a:t> </a:t>
            </a:r>
            <a:r>
              <a:rPr lang="en-US" dirty="0" err="1"/>
              <a:t>sinh</a:t>
            </a:r>
            <a:endParaRPr lang="en-US" dirty="0"/>
          </a:p>
        </p:txBody>
      </p:sp>
      <p:sp>
        <p:nvSpPr>
          <p:cNvPr id="5" name="Rectangle: Rounded Corners 4">
            <a:extLst>
              <a:ext uri="{FF2B5EF4-FFF2-40B4-BE49-F238E27FC236}">
                <a16:creationId xmlns:a16="http://schemas.microsoft.com/office/drawing/2014/main" id="{294DCFEF-AEC5-4A19-B688-808712247B66}"/>
              </a:ext>
            </a:extLst>
          </p:cNvPr>
          <p:cNvSpPr/>
          <p:nvPr/>
        </p:nvSpPr>
        <p:spPr>
          <a:xfrm>
            <a:off x="1158241" y="2993477"/>
            <a:ext cx="6983259" cy="4398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err="1"/>
              <a:t>Cung</a:t>
            </a:r>
            <a:r>
              <a:rPr lang="en-US" dirty="0"/>
              <a:t> </a:t>
            </a:r>
            <a:r>
              <a:rPr lang="en-US" dirty="0" err="1"/>
              <a:t>cấp</a:t>
            </a:r>
            <a:r>
              <a:rPr lang="en-US" dirty="0"/>
              <a:t> </a:t>
            </a:r>
            <a:r>
              <a:rPr lang="en-US" dirty="0" err="1"/>
              <a:t>chương</a:t>
            </a:r>
            <a:r>
              <a:rPr lang="en-US" dirty="0"/>
              <a:t> </a:t>
            </a:r>
            <a:r>
              <a:rPr lang="en-US" dirty="0" err="1"/>
              <a:t>trình</a:t>
            </a:r>
            <a:r>
              <a:rPr lang="en-US" dirty="0"/>
              <a:t> </a:t>
            </a:r>
            <a:r>
              <a:rPr lang="en-US" dirty="0" err="1"/>
              <a:t>giáo</a:t>
            </a:r>
            <a:r>
              <a:rPr lang="en-US" dirty="0"/>
              <a:t> </a:t>
            </a:r>
            <a:r>
              <a:rPr lang="en-US" dirty="0" err="1"/>
              <a:t>dục</a:t>
            </a:r>
            <a:r>
              <a:rPr lang="en-US" dirty="0"/>
              <a:t> </a:t>
            </a:r>
            <a:r>
              <a:rPr lang="en-US" dirty="0" err="1"/>
              <a:t>đặc</a:t>
            </a:r>
            <a:r>
              <a:rPr lang="en-US" dirty="0"/>
              <a:t> </a:t>
            </a:r>
            <a:r>
              <a:rPr lang="en-US" dirty="0" err="1"/>
              <a:t>biệt</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đào</a:t>
            </a:r>
            <a:r>
              <a:rPr lang="en-US" dirty="0"/>
              <a:t> </a:t>
            </a:r>
            <a:r>
              <a:rPr lang="en-US" dirty="0" err="1"/>
              <a:t>tạo</a:t>
            </a:r>
            <a:r>
              <a:rPr lang="en-US" dirty="0"/>
              <a:t> </a:t>
            </a:r>
            <a:r>
              <a:rPr lang="en-US" dirty="0" err="1"/>
              <a:t>kỹ</a:t>
            </a:r>
            <a:r>
              <a:rPr lang="en-US" dirty="0"/>
              <a:t> </a:t>
            </a:r>
            <a:r>
              <a:rPr lang="en-US" dirty="0" err="1"/>
              <a:t>năng</a:t>
            </a:r>
            <a:endParaRPr lang="en-US" dirty="0"/>
          </a:p>
        </p:txBody>
      </p:sp>
    </p:spTree>
    <p:extLst>
      <p:ext uri="{BB962C8B-B14F-4D97-AF65-F5344CB8AC3E}">
        <p14:creationId xmlns:p14="http://schemas.microsoft.com/office/powerpoint/2010/main" val="124293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C22A-7069-4895-B326-814392D75B1E}"/>
              </a:ext>
            </a:extLst>
          </p:cNvPr>
          <p:cNvSpPr>
            <a:spLocks noGrp="1"/>
          </p:cNvSpPr>
          <p:nvPr>
            <p:ph type="title"/>
          </p:nvPr>
        </p:nvSpPr>
        <p:spPr/>
        <p:txBody>
          <a:bodyPr/>
          <a:lstStyle/>
          <a:p>
            <a:r>
              <a:rPr lang="en-US" dirty="0"/>
              <a:t>Khi </a:t>
            </a:r>
            <a:r>
              <a:rPr lang="en-US" dirty="0" err="1"/>
              <a:t>nào</a:t>
            </a:r>
            <a:r>
              <a:rPr lang="en-US" dirty="0"/>
              <a:t> </a:t>
            </a:r>
            <a:r>
              <a:rPr lang="en-US" dirty="0" err="1"/>
              <a:t>cần</a:t>
            </a:r>
            <a:r>
              <a:rPr lang="en-US" dirty="0"/>
              <a:t> </a:t>
            </a:r>
            <a:r>
              <a:rPr lang="en-US" dirty="0" err="1"/>
              <a:t>triển</a:t>
            </a:r>
            <a:r>
              <a:rPr lang="en-US" dirty="0"/>
              <a:t> </a:t>
            </a:r>
            <a:r>
              <a:rPr lang="en-US" dirty="0" err="1"/>
              <a:t>khai</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trường</a:t>
            </a:r>
            <a:r>
              <a:rPr lang="en-US" dirty="0"/>
              <a:t> </a:t>
            </a:r>
            <a:r>
              <a:rPr lang="en-US" dirty="0" err="1"/>
              <a:t>học</a:t>
            </a:r>
            <a:endParaRPr lang="en-US" dirty="0"/>
          </a:p>
        </p:txBody>
      </p:sp>
      <p:sp>
        <p:nvSpPr>
          <p:cNvPr id="3" name="Text Placeholder 2">
            <a:extLst>
              <a:ext uri="{FF2B5EF4-FFF2-40B4-BE49-F238E27FC236}">
                <a16:creationId xmlns:a16="http://schemas.microsoft.com/office/drawing/2014/main" id="{3BA8B01C-ACA5-45BF-B39E-3A01BB214E97}"/>
              </a:ext>
            </a:extLst>
          </p:cNvPr>
          <p:cNvSpPr>
            <a:spLocks noGrp="1"/>
          </p:cNvSpPr>
          <p:nvPr>
            <p:ph type="body" idx="1"/>
          </p:nvPr>
        </p:nvSpPr>
        <p:spPr/>
        <p:txBody>
          <a:bodyPr/>
          <a:lstStyle/>
          <a:p>
            <a:pPr marL="76200" indent="0">
              <a:buNone/>
            </a:pPr>
            <a:r>
              <a:rPr lang="en-US" dirty="0" err="1"/>
              <a:t>Là</a:t>
            </a:r>
            <a:r>
              <a:rPr lang="en-US" dirty="0"/>
              <a:t> </a:t>
            </a:r>
            <a:r>
              <a:rPr lang="en-US" dirty="0" err="1"/>
              <a:t>một</a:t>
            </a:r>
            <a:r>
              <a:rPr lang="en-US" dirty="0"/>
              <a:t> </a:t>
            </a:r>
            <a:r>
              <a:rPr lang="en-US" dirty="0" err="1"/>
              <a:t>quá</a:t>
            </a:r>
            <a:r>
              <a:rPr lang="en-US" dirty="0"/>
              <a:t> </a:t>
            </a:r>
            <a:r>
              <a:rPr lang="en-US" dirty="0" err="1"/>
              <a:t>trình</a:t>
            </a:r>
            <a:r>
              <a:rPr lang="en-US" dirty="0"/>
              <a:t> </a:t>
            </a:r>
            <a:r>
              <a:rPr lang="en-US" dirty="0" err="1"/>
              <a:t>liên</a:t>
            </a:r>
            <a:r>
              <a:rPr lang="en-US" dirty="0"/>
              <a:t> </a:t>
            </a:r>
            <a:r>
              <a:rPr lang="en-US" dirty="0" err="1"/>
              <a:t>tục</a:t>
            </a:r>
            <a:r>
              <a:rPr lang="en-US" dirty="0"/>
              <a:t>, </a:t>
            </a:r>
            <a:r>
              <a:rPr lang="en-US" dirty="0" err="1"/>
              <a:t>từ</a:t>
            </a:r>
            <a:r>
              <a:rPr lang="en-US" dirty="0"/>
              <a:t> </a:t>
            </a:r>
            <a:r>
              <a:rPr lang="en-US" dirty="0" err="1"/>
              <a:t>khi</a:t>
            </a:r>
            <a:r>
              <a:rPr lang="en-US" dirty="0"/>
              <a:t> </a:t>
            </a:r>
            <a:r>
              <a:rPr lang="en-US" dirty="0" err="1"/>
              <a:t>học</a:t>
            </a:r>
            <a:r>
              <a:rPr lang="en-US" dirty="0"/>
              <a:t> </a:t>
            </a:r>
            <a:r>
              <a:rPr lang="en-US" dirty="0" err="1"/>
              <a:t>sinh</a:t>
            </a:r>
            <a:r>
              <a:rPr lang="en-US" dirty="0"/>
              <a:t> </a:t>
            </a:r>
            <a:r>
              <a:rPr lang="en-US" dirty="0" err="1"/>
              <a:t>nhập</a:t>
            </a:r>
            <a:r>
              <a:rPr lang="en-US" dirty="0"/>
              <a:t> </a:t>
            </a:r>
            <a:r>
              <a:rPr lang="en-US" dirty="0" err="1"/>
              <a:t>học</a:t>
            </a:r>
            <a:r>
              <a:rPr lang="en-US" dirty="0"/>
              <a:t> </a:t>
            </a:r>
            <a:r>
              <a:rPr lang="en-US" dirty="0" err="1"/>
              <a:t>đến</a:t>
            </a:r>
            <a:r>
              <a:rPr lang="en-US" dirty="0"/>
              <a:t> </a:t>
            </a:r>
            <a:r>
              <a:rPr lang="en-US" dirty="0" err="1"/>
              <a:t>lúc</a:t>
            </a:r>
            <a:r>
              <a:rPr lang="en-US" dirty="0"/>
              <a:t> ra </a:t>
            </a:r>
            <a:r>
              <a:rPr lang="en-US" dirty="0" err="1"/>
              <a:t>trường</a:t>
            </a:r>
            <a:r>
              <a:rPr lang="en-US" dirty="0"/>
              <a:t>, </a:t>
            </a:r>
            <a:r>
              <a:rPr lang="en-US" dirty="0" err="1"/>
              <a:t>Các</a:t>
            </a:r>
            <a:r>
              <a:rPr lang="en-US" dirty="0"/>
              <a:t> </a:t>
            </a:r>
            <a:r>
              <a:rPr lang="en-US" dirty="0" err="1"/>
              <a:t>giáo</a:t>
            </a:r>
            <a:r>
              <a:rPr lang="en-US" dirty="0"/>
              <a:t> </a:t>
            </a:r>
            <a:r>
              <a:rPr lang="en-US" dirty="0" err="1"/>
              <a:t>viên</a:t>
            </a:r>
            <a:r>
              <a:rPr lang="en-US" dirty="0"/>
              <a:t>, </a:t>
            </a:r>
            <a:r>
              <a:rPr lang="en-US" dirty="0" err="1"/>
              <a:t>nhân</a:t>
            </a:r>
            <a:r>
              <a:rPr lang="en-US" dirty="0"/>
              <a:t> </a:t>
            </a:r>
            <a:r>
              <a:rPr lang="en-US" dirty="0" err="1"/>
              <a:t>viên</a:t>
            </a:r>
            <a:r>
              <a:rPr lang="en-US" dirty="0"/>
              <a:t> </a:t>
            </a:r>
            <a:r>
              <a:rPr lang="en-US" dirty="0" err="1"/>
              <a:t>cần</a:t>
            </a:r>
            <a:r>
              <a:rPr lang="en-US" dirty="0"/>
              <a:t> </a:t>
            </a:r>
            <a:r>
              <a:rPr lang="en-US" dirty="0" err="1"/>
              <a:t>theo</a:t>
            </a:r>
            <a:r>
              <a:rPr lang="en-US" dirty="0"/>
              <a:t> </a:t>
            </a:r>
            <a:r>
              <a:rPr lang="en-US" dirty="0" err="1"/>
              <a:t>dõi</a:t>
            </a:r>
            <a:r>
              <a:rPr lang="en-US" dirty="0"/>
              <a:t> </a:t>
            </a:r>
            <a:r>
              <a:rPr lang="en-US" dirty="0" err="1"/>
              <a:t>và</a:t>
            </a:r>
            <a:r>
              <a:rPr lang="en-US" dirty="0"/>
              <a:t> </a:t>
            </a:r>
            <a:r>
              <a:rPr lang="en-US" dirty="0" err="1"/>
              <a:t>áp</a:t>
            </a:r>
            <a:r>
              <a:rPr lang="en-US" dirty="0"/>
              <a:t> </a:t>
            </a:r>
            <a:r>
              <a:rPr lang="en-US" dirty="0" err="1"/>
              <a:t>dụng</a:t>
            </a:r>
            <a:r>
              <a:rPr lang="en-US" dirty="0"/>
              <a:t> </a:t>
            </a:r>
            <a:r>
              <a:rPr lang="en-US" dirty="0" err="1"/>
              <a:t>các</a:t>
            </a:r>
            <a:r>
              <a:rPr lang="en-US" dirty="0"/>
              <a:t> </a:t>
            </a:r>
            <a:r>
              <a:rPr lang="en-US" dirty="0" err="1"/>
              <a:t>phương</a:t>
            </a:r>
            <a:r>
              <a:rPr lang="en-US" dirty="0"/>
              <a:t> </a:t>
            </a:r>
            <a:r>
              <a:rPr lang="en-US" dirty="0" err="1"/>
              <a:t>pháp</a:t>
            </a:r>
            <a:r>
              <a:rPr lang="en-US" dirty="0"/>
              <a:t>, </a:t>
            </a:r>
            <a:r>
              <a:rPr lang="en-US" dirty="0" err="1"/>
              <a:t>quy</a:t>
            </a:r>
            <a:r>
              <a:rPr lang="en-US" dirty="0"/>
              <a:t> </a:t>
            </a:r>
            <a:r>
              <a:rPr lang="en-US" dirty="0" err="1"/>
              <a:t>trình</a:t>
            </a:r>
            <a:r>
              <a:rPr lang="en-US" dirty="0"/>
              <a:t> </a:t>
            </a:r>
            <a:r>
              <a:rPr lang="en-US" dirty="0" err="1"/>
              <a:t>của</a:t>
            </a:r>
            <a:r>
              <a:rPr lang="en-US" dirty="0"/>
              <a:t> CTXH </a:t>
            </a:r>
            <a:r>
              <a:rPr lang="en-US" dirty="0" err="1"/>
              <a:t>đối</a:t>
            </a:r>
            <a:r>
              <a:rPr lang="en-US" dirty="0"/>
              <a:t> </a:t>
            </a:r>
            <a:r>
              <a:rPr lang="en-US" dirty="0" err="1"/>
              <a:t>với</a:t>
            </a:r>
            <a:r>
              <a:rPr lang="en-US" dirty="0"/>
              <a:t> </a:t>
            </a:r>
            <a:r>
              <a:rPr lang="en-US" dirty="0" err="1"/>
              <a:t>các</a:t>
            </a:r>
            <a:r>
              <a:rPr lang="en-US" dirty="0"/>
              <a:t> </a:t>
            </a:r>
            <a:r>
              <a:rPr lang="en-US" dirty="0" err="1"/>
              <a:t>học</a:t>
            </a:r>
            <a:r>
              <a:rPr lang="en-US" dirty="0"/>
              <a:t> </a:t>
            </a:r>
            <a:r>
              <a:rPr lang="en-US" dirty="0" err="1"/>
              <a:t>sinh</a:t>
            </a:r>
            <a:r>
              <a:rPr lang="en-US" dirty="0"/>
              <a:t>.</a:t>
            </a:r>
          </a:p>
        </p:txBody>
      </p:sp>
      <p:sp>
        <p:nvSpPr>
          <p:cNvPr id="4" name="Slide Number Placeholder 3">
            <a:extLst>
              <a:ext uri="{FF2B5EF4-FFF2-40B4-BE49-F238E27FC236}">
                <a16:creationId xmlns:a16="http://schemas.microsoft.com/office/drawing/2014/main" id="{69E95BE6-F651-4396-BDDC-9573DBBBC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60127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7F78-D2CF-4F41-AD0A-16C7E2C89647}"/>
              </a:ext>
            </a:extLst>
          </p:cNvPr>
          <p:cNvSpPr>
            <a:spLocks noGrp="1"/>
          </p:cNvSpPr>
          <p:nvPr>
            <p:ph type="title"/>
          </p:nvPr>
        </p:nvSpPr>
        <p:spPr/>
        <p:txBody>
          <a:bodyPr/>
          <a:lstStyle/>
          <a:p>
            <a:r>
              <a:rPr lang="en-US" dirty="0" err="1"/>
              <a:t>Triển</a:t>
            </a:r>
            <a:r>
              <a:rPr lang="en-US" dirty="0"/>
              <a:t> </a:t>
            </a:r>
            <a:r>
              <a:rPr lang="en-US" dirty="0" err="1"/>
              <a:t>khai</a:t>
            </a:r>
            <a:r>
              <a:rPr lang="en-US" dirty="0"/>
              <a:t> </a:t>
            </a: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ở </a:t>
            </a:r>
            <a:r>
              <a:rPr lang="en-US" dirty="0" err="1"/>
              <a:t>đâu</a:t>
            </a:r>
            <a:endParaRPr lang="en-US" dirty="0"/>
          </a:p>
        </p:txBody>
      </p:sp>
      <p:sp>
        <p:nvSpPr>
          <p:cNvPr id="3" name="Text Placeholder 2">
            <a:extLst>
              <a:ext uri="{FF2B5EF4-FFF2-40B4-BE49-F238E27FC236}">
                <a16:creationId xmlns:a16="http://schemas.microsoft.com/office/drawing/2014/main" id="{4A3E5828-CFB2-45C8-B6E1-CCEDA8AC3BCD}"/>
              </a:ext>
            </a:extLst>
          </p:cNvPr>
          <p:cNvSpPr>
            <a:spLocks noGrp="1"/>
          </p:cNvSpPr>
          <p:nvPr>
            <p:ph type="body" idx="1"/>
          </p:nvPr>
        </p:nvSpPr>
        <p:spPr/>
        <p:txBody>
          <a:bodyPr/>
          <a:lstStyle/>
          <a:p>
            <a:pPr>
              <a:buFontTx/>
              <a:buChar char="-"/>
            </a:pPr>
            <a:r>
              <a:rPr lang="en-US" dirty="0" err="1"/>
              <a:t>Mặc</a:t>
            </a:r>
            <a:r>
              <a:rPr lang="en-US" dirty="0"/>
              <a:t> </a:t>
            </a:r>
            <a:r>
              <a:rPr lang="en-US" dirty="0" err="1"/>
              <a:t>dù</a:t>
            </a:r>
            <a:r>
              <a:rPr lang="en-US" dirty="0"/>
              <a:t> </a:t>
            </a:r>
            <a:r>
              <a:rPr lang="en-US" dirty="0" err="1"/>
              <a:t>là</a:t>
            </a:r>
            <a:r>
              <a:rPr lang="en-US" dirty="0"/>
              <a:t> CTXH </a:t>
            </a:r>
            <a:r>
              <a:rPr lang="en-US" dirty="0" err="1"/>
              <a:t>trường</a:t>
            </a:r>
            <a:r>
              <a:rPr lang="en-US" dirty="0"/>
              <a:t> </a:t>
            </a:r>
            <a:r>
              <a:rPr lang="en-US" dirty="0" err="1"/>
              <a:t>học</a:t>
            </a:r>
            <a:r>
              <a:rPr lang="en-US" dirty="0"/>
              <a:t> </a:t>
            </a:r>
            <a:r>
              <a:rPr lang="en-US" dirty="0" err="1"/>
              <a:t>nhưng</a:t>
            </a:r>
            <a:r>
              <a:rPr lang="en-US" dirty="0"/>
              <a:t> </a:t>
            </a:r>
            <a:r>
              <a:rPr lang="en-US" dirty="0" err="1"/>
              <a:t>bên</a:t>
            </a:r>
            <a:r>
              <a:rPr lang="en-US" dirty="0"/>
              <a:t> </a:t>
            </a:r>
            <a:r>
              <a:rPr lang="en-US" dirty="0" err="1"/>
              <a:t>cạnh</a:t>
            </a:r>
            <a:r>
              <a:rPr lang="en-US" dirty="0"/>
              <a:t> </a:t>
            </a:r>
            <a:r>
              <a:rPr lang="en-US" dirty="0" err="1"/>
              <a:t>đó</a:t>
            </a:r>
            <a:r>
              <a:rPr lang="en-US" dirty="0"/>
              <a:t>. </a:t>
            </a:r>
          </a:p>
          <a:p>
            <a:pPr>
              <a:buFontTx/>
              <a:buChar char="-"/>
            </a:pPr>
            <a:r>
              <a:rPr lang="en-US" dirty="0" err="1"/>
              <a:t>Công</a:t>
            </a:r>
            <a:r>
              <a:rPr lang="en-US" dirty="0"/>
              <a:t> </a:t>
            </a:r>
            <a:r>
              <a:rPr lang="en-US" dirty="0" err="1"/>
              <a:t>tác</a:t>
            </a:r>
            <a:r>
              <a:rPr lang="en-US" dirty="0"/>
              <a:t> </a:t>
            </a:r>
            <a:r>
              <a:rPr lang="en-US" dirty="0" err="1"/>
              <a:t>xã</a:t>
            </a:r>
            <a:r>
              <a:rPr lang="en-US" dirty="0"/>
              <a:t> </a:t>
            </a:r>
            <a:r>
              <a:rPr lang="en-US" dirty="0" err="1"/>
              <a:t>hội</a:t>
            </a:r>
            <a:r>
              <a:rPr lang="en-US" dirty="0"/>
              <a:t> </a:t>
            </a:r>
            <a:r>
              <a:rPr lang="en-US" dirty="0" err="1"/>
              <a:t>trường</a:t>
            </a:r>
            <a:r>
              <a:rPr lang="en-US" dirty="0"/>
              <a:t> </a:t>
            </a:r>
            <a:r>
              <a:rPr lang="en-US" dirty="0" err="1"/>
              <a:t>học</a:t>
            </a:r>
            <a:r>
              <a:rPr lang="en-US" dirty="0"/>
              <a:t> </a:t>
            </a:r>
            <a:r>
              <a:rPr lang="en-US" dirty="0" err="1"/>
              <a:t>còn</a:t>
            </a:r>
            <a:r>
              <a:rPr lang="en-US" dirty="0"/>
              <a:t> </a:t>
            </a:r>
            <a:r>
              <a:rPr lang="en-US" dirty="0" err="1"/>
              <a:t>được</a:t>
            </a:r>
            <a:r>
              <a:rPr lang="en-US" dirty="0"/>
              <a:t> </a:t>
            </a:r>
            <a:r>
              <a:rPr lang="en-US" dirty="0" err="1"/>
              <a:t>triển</a:t>
            </a:r>
            <a:r>
              <a:rPr lang="en-US" dirty="0"/>
              <a:t> </a:t>
            </a:r>
            <a:r>
              <a:rPr lang="en-US" dirty="0" err="1"/>
              <a:t>khai</a:t>
            </a:r>
            <a:r>
              <a:rPr lang="en-US" dirty="0"/>
              <a:t> </a:t>
            </a:r>
            <a:r>
              <a:rPr lang="en-US" dirty="0" err="1"/>
              <a:t>tại</a:t>
            </a:r>
            <a:r>
              <a:rPr lang="en-US" dirty="0"/>
              <a:t> </a:t>
            </a:r>
            <a:r>
              <a:rPr lang="en-US" dirty="0" err="1"/>
              <a:t>gia</a:t>
            </a:r>
            <a:r>
              <a:rPr lang="en-US" dirty="0"/>
              <a:t> </a:t>
            </a:r>
            <a:r>
              <a:rPr lang="en-US" dirty="0" err="1"/>
              <a:t>đình</a:t>
            </a:r>
            <a:r>
              <a:rPr lang="en-US" dirty="0"/>
              <a:t>, </a:t>
            </a:r>
            <a:r>
              <a:rPr lang="en-US" dirty="0" err="1"/>
              <a:t>cộng</a:t>
            </a:r>
            <a:r>
              <a:rPr lang="en-US" dirty="0"/>
              <a:t> </a:t>
            </a:r>
            <a:r>
              <a:rPr lang="en-US" dirty="0" err="1"/>
              <a:t>đồng</a:t>
            </a:r>
            <a:r>
              <a:rPr lang="en-US" dirty="0"/>
              <a:t>, </a:t>
            </a:r>
            <a:r>
              <a:rPr lang="en-US" dirty="0" err="1"/>
              <a:t>xã</a:t>
            </a:r>
            <a:r>
              <a:rPr lang="en-US" dirty="0"/>
              <a:t> </a:t>
            </a:r>
            <a:r>
              <a:rPr lang="en-US" dirty="0" err="1"/>
              <a:t>hội</a:t>
            </a:r>
            <a:r>
              <a:rPr lang="en-US" dirty="0"/>
              <a:t>.</a:t>
            </a:r>
          </a:p>
        </p:txBody>
      </p:sp>
      <p:sp>
        <p:nvSpPr>
          <p:cNvPr id="4" name="Slide Number Placeholder 3">
            <a:extLst>
              <a:ext uri="{FF2B5EF4-FFF2-40B4-BE49-F238E27FC236}">
                <a16:creationId xmlns:a16="http://schemas.microsoft.com/office/drawing/2014/main" id="{3E17D8E8-92DC-4618-8F9F-073B4C5A2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384906090"/>
      </p:ext>
    </p:extLst>
  </p:cSld>
  <p:clrMapOvr>
    <a:masterClrMapping/>
  </p:clrMapOvr>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l">
          <a:defRPr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1205</Words>
  <Application>Microsoft Office PowerPoint</Application>
  <PresentationFormat>On-screen Show (16:9)</PresentationFormat>
  <Paragraphs>127</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Source Sans Pro</vt:lpstr>
      <vt:lpstr>Montserrat</vt:lpstr>
      <vt:lpstr>Roboto</vt:lpstr>
      <vt:lpstr>Times New Roman</vt:lpstr>
      <vt:lpstr>Arial</vt:lpstr>
      <vt:lpstr>Gremio template</vt:lpstr>
      <vt:lpstr>PowerPoint Presentation</vt:lpstr>
      <vt:lpstr>NỘI DUNG</vt:lpstr>
      <vt:lpstr>CÔNG TÁC XÃ HỘI TRƯỜNG HỌC LÀ GÌ</vt:lpstr>
      <vt:lpstr>MỤC ĐÍCH CỦA CÔNG TÁC XÃ HỘI TRƯỜNG HỌC</vt:lpstr>
      <vt:lpstr>MỤC ĐÍCH CỦA CÔNG TÁC XÃ HỘI TRƯỜNG HỌC</vt:lpstr>
      <vt:lpstr>MỤC ĐÍCH CỦA CÔNG TÁC XÃ HỘI TRƯỜNG HỌC</vt:lpstr>
      <vt:lpstr>TẠI SAO CẦN CÓ CÔNG TÁC XÃ HỘI TRONG TRƯỜNG HỌC</vt:lpstr>
      <vt:lpstr>Khi nào cần triển khai công tác xã hội trường học</vt:lpstr>
      <vt:lpstr>Triển khai công tác xã hội ở đâu</vt:lpstr>
      <vt:lpstr>Ai làm công tác xã hội trong trường học</vt:lpstr>
      <vt:lpstr>HỆ THÔNG TRIỂN KHAI CÔNG TÁC XÃ HỘI TRONG TRƯỜNG HỌC</vt:lpstr>
      <vt:lpstr>Nội dung công tác xã hội trong trường học</vt:lpstr>
      <vt:lpstr>QUY TRÌNH THỰC HIỆN CÔNG TÁC XÃ HỘI TRONG TRƯỜNG HỌC</vt:lpstr>
      <vt:lpstr>ĐỀ XUẤT HỖ TRỢ TRIỂN KHAI</vt:lpstr>
      <vt:lpstr>PowerPoint Presentation</vt:lpstr>
      <vt:lpstr>Phân khúc khách hàng</vt:lpstr>
      <vt:lpstr>Giá trị cung cấp</vt:lpstr>
      <vt:lpstr>Kênh phân phối</vt:lpstr>
      <vt:lpstr>Quan hệ khách hàng</vt:lpstr>
      <vt:lpstr>Dòng doanh thu</vt:lpstr>
      <vt:lpstr>Nguồn lực chính</vt:lpstr>
      <vt:lpstr>Hoạt động chính</vt:lpstr>
      <vt:lpstr>Đối tác chính</vt:lpstr>
      <vt:lpstr>Cấu trúc chi phí</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CỦA TRƯỜNG ĐẠI HỌC TRONG HỆ SINH THÁI KHỞI NGHIỆP QUỐC GIA</dc:title>
  <dc:creator>DELL</dc:creator>
  <cp:lastModifiedBy>bui tien dung</cp:lastModifiedBy>
  <cp:revision>54</cp:revision>
  <dcterms:modified xsi:type="dcterms:W3CDTF">2020-10-31T15:01:58Z</dcterms:modified>
</cp:coreProperties>
</file>